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55"/>
  </p:notesMasterIdLst>
  <p:handoutMasterIdLst>
    <p:handoutMasterId r:id="rId56"/>
  </p:handoutMasterIdLst>
  <p:sldIdLst>
    <p:sldId id="318" r:id="rId2"/>
    <p:sldId id="325" r:id="rId3"/>
    <p:sldId id="357" r:id="rId4"/>
    <p:sldId id="402" r:id="rId5"/>
    <p:sldId id="395" r:id="rId6"/>
    <p:sldId id="396" r:id="rId7"/>
    <p:sldId id="399" r:id="rId8"/>
    <p:sldId id="400" r:id="rId9"/>
    <p:sldId id="401" r:id="rId10"/>
    <p:sldId id="404" r:id="rId11"/>
    <p:sldId id="403" r:id="rId12"/>
    <p:sldId id="358" r:id="rId13"/>
    <p:sldId id="367" r:id="rId14"/>
    <p:sldId id="368" r:id="rId15"/>
    <p:sldId id="408" r:id="rId16"/>
    <p:sldId id="381" r:id="rId17"/>
    <p:sldId id="373" r:id="rId18"/>
    <p:sldId id="382" r:id="rId19"/>
    <p:sldId id="372" r:id="rId20"/>
    <p:sldId id="383" r:id="rId21"/>
    <p:sldId id="384" r:id="rId22"/>
    <p:sldId id="386" r:id="rId23"/>
    <p:sldId id="387" r:id="rId24"/>
    <p:sldId id="388" r:id="rId25"/>
    <p:sldId id="374" r:id="rId26"/>
    <p:sldId id="389" r:id="rId27"/>
    <p:sldId id="390" r:id="rId28"/>
    <p:sldId id="385" r:id="rId29"/>
    <p:sldId id="375" r:id="rId30"/>
    <p:sldId id="391" r:id="rId31"/>
    <p:sldId id="394" r:id="rId32"/>
    <p:sldId id="363" r:id="rId33"/>
    <p:sldId id="366" r:id="rId34"/>
    <p:sldId id="376" r:id="rId35"/>
    <p:sldId id="377" r:id="rId36"/>
    <p:sldId id="378" r:id="rId37"/>
    <p:sldId id="379" r:id="rId38"/>
    <p:sldId id="380" r:id="rId39"/>
    <p:sldId id="405" r:id="rId40"/>
    <p:sldId id="364" r:id="rId41"/>
    <p:sldId id="365" r:id="rId42"/>
    <p:sldId id="406" r:id="rId43"/>
    <p:sldId id="369" r:id="rId44"/>
    <p:sldId id="371" r:id="rId45"/>
    <p:sldId id="359" r:id="rId46"/>
    <p:sldId id="392" r:id="rId47"/>
    <p:sldId id="393" r:id="rId48"/>
    <p:sldId id="370" r:id="rId49"/>
    <p:sldId id="407" r:id="rId50"/>
    <p:sldId id="360" r:id="rId51"/>
    <p:sldId id="361" r:id="rId52"/>
    <p:sldId id="362" r:id="rId53"/>
    <p:sldId id="355" r:id="rId5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66CCFF"/>
    <a:srgbClr val="999999"/>
    <a:srgbClr val="CCCCCC"/>
    <a:srgbClr val="FFCC66"/>
    <a:srgbClr val="FF9966"/>
    <a:srgbClr val="FF9933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53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-2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-364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Franklin Gothic Medium" pitchFamily="34" charset="0"/>
              </a:defRPr>
            </a:lvl1pPr>
          </a:lstStyle>
          <a:p>
            <a:r>
              <a:rPr lang="en-US"/>
              <a:t>MGB 2003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Franklin Gothic Medium" pitchFamily="34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1575"/>
            <a:ext cx="56673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 b="0">
                <a:latin typeface="Franklin Gothic Medium" pitchFamily="34" charset="0"/>
                <a:cs typeface="Arial" charset="0"/>
              </a:defRPr>
            </a:lvl1pPr>
          </a:lstStyle>
          <a:p>
            <a:r>
              <a:rPr lang="en-US"/>
              <a:t>© 2003 Microsoft Corporation. All rights reserved.</a:t>
            </a:r>
          </a:p>
          <a:p>
            <a:r>
              <a:rPr lang="en-US"/>
              <a:t>This presentation is for informational purposes only. Microsoft makes no warranties, express or implied, in this summary.</a:t>
            </a:r>
            <a:endParaRPr lang="en-US" sz="120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3238" y="8685213"/>
            <a:ext cx="127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Franklin Gothic Medium" pitchFamily="34" charset="0"/>
              </a:defRPr>
            </a:lvl1pPr>
          </a:lstStyle>
          <a:p>
            <a:fld id="{C1FB12CE-0FCC-42C3-8DDB-782F975AFA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1pPr>
    <a:lvl2pPr marL="233363" indent="9525" algn="l" rtl="0" fontAlgn="base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Franklin Gothic Medium" pitchFamily="34" charset="0"/>
        <a:ea typeface="+mn-ea"/>
        <a:cs typeface="+mn-cs"/>
      </a:defRPr>
    </a:lvl2pPr>
    <a:lvl3pPr marL="457200" indent="-952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+mn-cs"/>
      </a:defRPr>
    </a:lvl3pPr>
    <a:lvl4pPr marL="681038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+mn-cs"/>
      </a:defRPr>
    </a:lvl4pPr>
    <a:lvl5pPr marL="90487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MGB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© 2003 Microsoft Corporation. All rights reserved.</a:t>
            </a:r>
          </a:p>
          <a:p>
            <a:pPr eaLnBrk="0" hangingPunct="0"/>
            <a:r>
              <a:rPr lang="en-US"/>
              <a:t>This presentation is for informational purposes only. Microsoft makes no warranties, express or implied, in this summary.</a:t>
            </a:r>
            <a:endParaRPr 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5419D-8BE1-4F86-BF9F-D113DBC160A5}" type="slidenum">
              <a:rPr lang="en-US"/>
              <a:pPr/>
              <a:t>1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9738" y="4278313"/>
            <a:ext cx="5978525" cy="4592637"/>
          </a:xfrm>
          <a:ln/>
        </p:spPr>
        <p:txBody>
          <a:bodyPr lIns="92614" tIns="47092" rIns="92614" bIns="47092"/>
          <a:lstStyle/>
          <a:p>
            <a:endParaRPr lang="en-US"/>
          </a:p>
        </p:txBody>
      </p:sp>
      <p:sp>
        <p:nvSpPr>
          <p:cNvPr id="1894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blackWhite">
          <a:xfrm>
            <a:off x="1100138" y="676275"/>
            <a:ext cx="4605337" cy="34528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MGB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© 2003 Microsoft Corporation. All rights reserved.</a:t>
            </a:r>
          </a:p>
          <a:p>
            <a:pPr eaLnBrk="0" hangingPunct="0"/>
            <a:r>
              <a:rPr lang="en-US"/>
              <a:t>This presentation is for informational purposes only. Microsoft makes no warranties, express or implied, in this summary.</a:t>
            </a:r>
            <a:endParaRPr 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C72523-134A-4949-8836-D819051778AC}" type="slidenum">
              <a:rPr lang="en-US"/>
              <a:pPr/>
              <a:t>2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Team Foundation Server Setup/Installation - www.RichardHaleShawGroup.com</a:t>
            </a:r>
          </a:p>
        </p:txBody>
      </p:sp>
      <p:sp>
        <p:nvSpPr>
          <p:cNvPr id="272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1998 - 2006, The Richard Hale Shaw Group, Inc. - Printing/duplication prohibited without the expressed, written permission of the author.</a:t>
            </a:r>
          </a:p>
        </p:txBody>
      </p:sp>
      <p:sp>
        <p:nvSpPr>
          <p:cNvPr id="272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819F13-34F9-47A5-A725-0158BD9E136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72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Team Foundation Server Setup/Installation - www.RichardHaleShawGroup.com</a:t>
            </a:r>
          </a:p>
        </p:txBody>
      </p:sp>
      <p:sp>
        <p:nvSpPr>
          <p:cNvPr id="2713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1998 - 2006, The Richard Hale Shaw Group, Inc. - Printing/duplication prohibited without the expressed, written permission of the author.</a:t>
            </a:r>
          </a:p>
        </p:txBody>
      </p:sp>
      <p:sp>
        <p:nvSpPr>
          <p:cNvPr id="2713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13370A-855F-4D17-BFB3-8E3D2402D90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71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Team Foundation Server Setup/Installation - www.RichardHaleShawGroup.com</a:t>
            </a:r>
          </a:p>
        </p:txBody>
      </p:sp>
      <p:sp>
        <p:nvSpPr>
          <p:cNvPr id="273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1998 - 2006, The Richard Hale Shaw Group, Inc. - Printing/duplication prohibited without the expressed, written permission of the author.</a:t>
            </a:r>
          </a:p>
        </p:txBody>
      </p:sp>
      <p:sp>
        <p:nvSpPr>
          <p:cNvPr id="273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D97F9E-3DDD-4EF9-8F5F-462E3E685AB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3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Team Foundation Server Setup/Installation - www.RichardHaleShawGroup.com</a:t>
            </a:r>
          </a:p>
        </p:txBody>
      </p:sp>
      <p:sp>
        <p:nvSpPr>
          <p:cNvPr id="274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1998 - 2006, The Richard Hale Shaw Group, Inc. - Printing/duplication prohibited without the expressed, written permission of the author.</a:t>
            </a:r>
          </a:p>
        </p:txBody>
      </p:sp>
      <p:sp>
        <p:nvSpPr>
          <p:cNvPr id="2744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95E172-0B1C-4953-BCEB-83E33EDCE178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74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MGB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© 2003 Microsoft Corporation. All rights reserved.</a:t>
            </a:r>
          </a:p>
          <a:p>
            <a:pPr eaLnBrk="0" hangingPunct="0"/>
            <a:r>
              <a:rPr lang="en-US"/>
              <a:t>This presentation is for informational purposes only. Microsoft makes no warranties, express or implied, in this summary.</a:t>
            </a:r>
            <a:endParaRPr 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C72523-134A-4949-8836-D819051778AC}" type="slidenum">
              <a:rPr lang="en-US"/>
              <a:pPr/>
              <a:t>53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6213" y="395288"/>
            <a:ext cx="1952625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5163" y="395288"/>
            <a:ext cx="57086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163" y="395288"/>
            <a:ext cx="781367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87413" y="1576388"/>
            <a:ext cx="3608387" cy="468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76388"/>
            <a:ext cx="3608388" cy="468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7413" y="1576388"/>
            <a:ext cx="3608387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76388"/>
            <a:ext cx="3608388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hidden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65163" y="395288"/>
            <a:ext cx="78136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9" tIns="44448" rIns="90379" bIns="444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7413" y="1576388"/>
            <a:ext cx="7369175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9" tIns="44448" rIns="90379" bIns="444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ransition/>
  <p:txStyles>
    <p:titleStyle>
      <a:lvl1pPr algn="r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-96" charset="0"/>
        </a:defRPr>
      </a:lvl2pPr>
      <a:lvl3pPr algn="r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-96" charset="0"/>
        </a:defRPr>
      </a:lvl3pPr>
      <a:lvl4pPr algn="r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-96" charset="0"/>
        </a:defRPr>
      </a:lvl4pPr>
      <a:lvl5pPr algn="r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-96" charset="0"/>
        </a:defRPr>
      </a:lvl5pPr>
      <a:lvl6pPr marL="457200" algn="r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-96" charset="0"/>
        </a:defRPr>
      </a:lvl6pPr>
      <a:lvl7pPr marL="914400" algn="r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-96" charset="0"/>
        </a:defRPr>
      </a:lvl7pPr>
      <a:lvl8pPr marL="1371600" algn="r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-96" charset="0"/>
        </a:defRPr>
      </a:lvl8pPr>
      <a:lvl9pPr marL="1828800" algn="r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-96" charset="0"/>
        </a:defRPr>
      </a:lvl9pPr>
    </p:titleStyle>
    <p:bodyStyle>
      <a:lvl1pPr marL="431800" indent="-431800" algn="l" defTabSz="896938" rtl="0" eaLnBrk="0" fontAlgn="base" hangingPunct="0">
        <a:spcBef>
          <a:spcPct val="10000"/>
        </a:spcBef>
        <a:spcAft>
          <a:spcPct val="15000"/>
        </a:spcAft>
        <a:buSzPct val="75000"/>
        <a:buFont typeface="Wingdings" pitchFamily="-96" charset="2"/>
        <a:buChar char="l"/>
        <a:tabLst>
          <a:tab pos="1387475" algn="l"/>
          <a:tab pos="1706563" algn="l"/>
          <a:tab pos="2079625" algn="l"/>
        </a:tabLst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25425" algn="l" defTabSz="896938" rtl="0" eaLnBrk="0" fontAlgn="base" hangingPunct="0">
        <a:spcBef>
          <a:spcPct val="0"/>
        </a:spcBef>
        <a:spcAft>
          <a:spcPct val="25000"/>
        </a:spcAft>
        <a:buSzPct val="100000"/>
        <a:buChar char="–"/>
        <a:tabLst>
          <a:tab pos="1387475" algn="l"/>
          <a:tab pos="1706563" algn="l"/>
          <a:tab pos="2079625" algn="l"/>
        </a:tabLst>
        <a:defRPr sz="2100">
          <a:solidFill>
            <a:schemeClr val="tx1"/>
          </a:solidFill>
          <a:latin typeface="+mn-lt"/>
        </a:defRPr>
      </a:lvl2pPr>
      <a:lvl3pPr marL="869950" algn="l" defTabSz="896938" rtl="0" eaLnBrk="0" fontAlgn="base" hangingPunct="0">
        <a:spcBef>
          <a:spcPct val="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900" b="1">
          <a:solidFill>
            <a:srgbClr val="FFCC00"/>
          </a:solidFill>
          <a:latin typeface="+mn-lt"/>
        </a:defRPr>
      </a:lvl3pPr>
      <a:lvl4pPr marL="998538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rgbClr val="66CCFF"/>
          </a:solidFill>
          <a:latin typeface="+mn-lt"/>
        </a:defRPr>
      </a:lvl4pPr>
      <a:lvl5pPr marL="13446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5pPr>
      <a:lvl6pPr marL="18018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6pPr>
      <a:lvl7pPr marL="22590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7pPr>
      <a:lvl8pPr marL="27162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8pPr>
      <a:lvl9pPr marL="31734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enday@benday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blog.benday.com/" TargetMode="External"/><Relationship Id="rId4" Type="http://schemas.openxmlformats.org/officeDocument/2006/relationships/hyperlink" Target="http://www.benday.com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http://tfs_name/Reports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mailto:benday@benday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blog.benday.com/" TargetMode="External"/><Relationship Id="rId4" Type="http://schemas.openxmlformats.org/officeDocument/2006/relationships/hyperlink" Target="http://www.benday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836613" y="2438400"/>
            <a:ext cx="77739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913321" y="1763713"/>
            <a:ext cx="5690930" cy="1741487"/>
          </a:xfrm>
        </p:spPr>
        <p:txBody>
          <a:bodyPr/>
          <a:lstStyle/>
          <a:p>
            <a:r>
              <a:rPr lang="en-US" dirty="0" smtClean="0"/>
              <a:t>De-mystifying </a:t>
            </a:r>
            <a:br>
              <a:rPr lang="en-US" dirty="0" smtClean="0"/>
            </a:br>
            <a:r>
              <a:rPr lang="en-US" dirty="0" smtClean="0"/>
              <a:t>TFS Reporting</a:t>
            </a:r>
            <a:endParaRPr lang="en-US" dirty="0"/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4556125" y="3506788"/>
            <a:ext cx="39878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923" tIns="42962" rIns="85923" bIns="42962"/>
          <a:lstStyle/>
          <a:p>
            <a:pPr algn="r" eaLnBrk="1" hangingPunct="1"/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Benjamin Day</a:t>
            </a:r>
            <a:endParaRPr lang="en-US" sz="2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 eaLnBrk="1" hangingPunct="1"/>
            <a:endParaRPr lang="en-US" dirty="0">
              <a:solidFill>
                <a:srgbClr val="FFCC66"/>
              </a:solidFill>
              <a:latin typeface="Arial" charset="0"/>
            </a:endParaRPr>
          </a:p>
          <a:p>
            <a:pPr eaLnBrk="1" hangingPunct="1"/>
            <a:endParaRPr lang="en-US" sz="1400" b="0" dirty="0">
              <a:latin typeface="Times New Roman" pitchFamily="1" charset="0"/>
            </a:endParaRPr>
          </a:p>
          <a:p>
            <a:pPr eaLnBrk="1" hangingPunct="1"/>
            <a:endParaRPr lang="en-US" sz="1400" b="0" dirty="0">
              <a:latin typeface="Times New Roman" pitchFamily="1" charset="0"/>
            </a:endParaRPr>
          </a:p>
        </p:txBody>
      </p:sp>
      <p:sp>
        <p:nvSpPr>
          <p:cNvPr id="188423" name="Text Box 7"/>
          <p:cNvSpPr txBox="1">
            <a:spLocks noChangeArrowheads="1"/>
          </p:cNvSpPr>
          <p:nvPr/>
        </p:nvSpPr>
        <p:spPr bwMode="auto">
          <a:xfrm>
            <a:off x="3360738" y="4667250"/>
            <a:ext cx="5132387" cy="1600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endParaRPr lang="en-US" b="0" dirty="0" smtClean="0">
              <a:solidFill>
                <a:srgbClr val="999999"/>
              </a:solidFill>
              <a:latin typeface="Arial" charset="0"/>
            </a:endParaRPr>
          </a:p>
          <a:p>
            <a:pPr algn="r"/>
            <a:endParaRPr lang="en-US" b="0" dirty="0">
              <a:solidFill>
                <a:srgbClr val="999999"/>
              </a:solidFill>
              <a:latin typeface="Arial" charset="0"/>
            </a:endParaRPr>
          </a:p>
          <a:p>
            <a:pPr algn="r"/>
            <a:endParaRPr lang="en-US" b="0" dirty="0" smtClean="0">
              <a:solidFill>
                <a:srgbClr val="999999"/>
              </a:solidFill>
              <a:latin typeface="Arial" charset="0"/>
            </a:endParaRPr>
          </a:p>
          <a:p>
            <a:pPr algn="r"/>
            <a:endParaRPr lang="en-US" b="0" dirty="0">
              <a:solidFill>
                <a:srgbClr val="999999"/>
              </a:solidFill>
              <a:latin typeface="Arial" charset="0"/>
            </a:endParaRPr>
          </a:p>
          <a:p>
            <a:pPr algn="r"/>
            <a:r>
              <a:rPr lang="en-US" b="0" dirty="0" smtClean="0">
                <a:solidFill>
                  <a:srgbClr val="999999"/>
                </a:solidFill>
                <a:latin typeface="Arial" charset="0"/>
              </a:rPr>
              <a:t>Level</a:t>
            </a:r>
            <a:r>
              <a:rPr lang="en-US" b="0" dirty="0">
                <a:solidFill>
                  <a:srgbClr val="999999"/>
                </a:solidFill>
                <a:latin typeface="Arial" charset="0"/>
              </a:rPr>
              <a:t>:</a:t>
            </a:r>
            <a:r>
              <a:rPr lang="en-US" b="0" dirty="0">
                <a:latin typeface="Arial" charset="0"/>
              </a:rPr>
              <a:t> Intermediate</a:t>
            </a:r>
            <a:endParaRPr lang="en-US" b="0" i="1" dirty="0">
              <a:latin typeface="Arial" charset="0"/>
            </a:endParaRPr>
          </a:p>
          <a:p>
            <a:endParaRPr lang="en-US" sz="1800" dirty="0">
              <a:latin typeface="Arial" charset="0"/>
            </a:endParaRPr>
          </a:p>
        </p:txBody>
      </p:sp>
      <p:pic>
        <p:nvPicPr>
          <p:cNvPr id="6" name="Picture 7" descr="MVPLogo_Sma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118" y="5474364"/>
            <a:ext cx="7143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Reports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 Reports</a:t>
            </a:r>
          </a:p>
          <a:p>
            <a:r>
              <a:rPr lang="en-US" dirty="0" smtClean="0"/>
              <a:t>Project Scheduling</a:t>
            </a:r>
          </a:p>
          <a:p>
            <a:pPr lvl="1"/>
            <a:r>
              <a:rPr lang="en-US" dirty="0" smtClean="0"/>
              <a:t>Related Work Items, Remaining Work, Scenario Details, Unplanned Work, Project Velocity</a:t>
            </a:r>
          </a:p>
          <a:p>
            <a:r>
              <a:rPr lang="en-US" dirty="0" smtClean="0"/>
              <a:t>Defects</a:t>
            </a:r>
          </a:p>
          <a:p>
            <a:pPr lvl="1"/>
            <a:r>
              <a:rPr lang="en-US" dirty="0" smtClean="0"/>
              <a:t>Bug Rates, Bugs by Priority, Bugs Found Without Corresponding Tests, Reactivations, Regressions</a:t>
            </a:r>
          </a:p>
          <a:p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Tests Failing Without Active Bugs, Tests Passing With Active Bugs, Quality Indicators, Builds, Actual Quality </a:t>
            </a:r>
            <a:r>
              <a:rPr lang="en-US" dirty="0" err="1" smtClean="0"/>
              <a:t>vs</a:t>
            </a:r>
            <a:r>
              <a:rPr lang="en-US" dirty="0" smtClean="0"/>
              <a:t> Planned Velocity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in Agile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1066800"/>
            <a:ext cx="44958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9" tIns="44448" rIns="90379" bIns="44448" numCol="1" anchor="t" anchorCtr="0" compatLnSpc="1">
            <a:prstTxWarp prst="textNoShape">
              <a:avLst/>
            </a:prstTxWarp>
          </a:bodyPr>
          <a:lstStyle/>
          <a:p>
            <a:pPr marL="431800" marR="0" lvl="0" indent="-431800" algn="l" defTabSz="896938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Actual Quality vs Planned Velocity</a:t>
            </a:r>
          </a:p>
          <a:p>
            <a:pPr marL="431800" marR="0" lvl="0" indent="-431800" algn="l" defTabSz="896938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Bug Rates</a:t>
            </a:r>
          </a:p>
          <a:p>
            <a:pPr marL="431800" marR="0" lvl="0" indent="-431800" algn="l" defTabSz="896938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Bugs by Priority</a:t>
            </a:r>
          </a:p>
          <a:p>
            <a:pPr marL="431800" marR="0" lvl="0" indent="-431800" algn="l" defTabSz="896938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Bugs Found Without Corresponding Tests</a:t>
            </a:r>
          </a:p>
          <a:p>
            <a:pPr marL="431800" marR="0" lvl="0" indent="-431800" algn="l" defTabSz="896938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Builds</a:t>
            </a:r>
          </a:p>
          <a:p>
            <a:pPr marL="431800" marR="0" lvl="0" indent="-431800" algn="l" defTabSz="896938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Load Test Summary</a:t>
            </a:r>
          </a:p>
          <a:p>
            <a:pPr marL="431800" marR="0" lvl="0" indent="-431800" algn="l" defTabSz="896938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 Velocity</a:t>
            </a:r>
          </a:p>
          <a:p>
            <a:pPr marL="431800" marR="0" lvl="0" indent="-431800" algn="l" defTabSz="896938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Quality Indicators</a:t>
            </a:r>
          </a:p>
          <a:p>
            <a:pPr marL="431800" marR="0" lvl="0" indent="-431800" algn="l" defTabSz="896938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1800" marR="0" lvl="0" indent="-431800" algn="l" defTabSz="896938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648200" y="1066800"/>
            <a:ext cx="4495800" cy="5016500"/>
          </a:xfrm>
          <a:prstGeom prst="rect">
            <a:avLst/>
          </a:prstGeom>
        </p:spPr>
        <p:txBody>
          <a:bodyPr/>
          <a:lstStyle/>
          <a:p>
            <a:pPr marL="431800" marR="0" lvl="0" indent="-431800" algn="l" defTabSz="896938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Reactivations</a:t>
            </a:r>
          </a:p>
          <a:p>
            <a:pPr marL="431800" marR="0" lvl="0" indent="-431800" algn="l" defTabSz="896938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Regressions</a:t>
            </a:r>
          </a:p>
          <a:p>
            <a:pPr marL="431800" marR="0" lvl="0" indent="-431800" algn="l" defTabSz="896938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Related Work Items</a:t>
            </a:r>
          </a:p>
          <a:p>
            <a:pPr marL="431800" marR="0" lvl="0" indent="-431800" algn="l" defTabSz="896938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Remaining Work</a:t>
            </a:r>
          </a:p>
          <a:p>
            <a:pPr marL="431800" marR="0" lvl="0" indent="-431800" algn="l" defTabSz="896938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Scenario Details</a:t>
            </a:r>
          </a:p>
          <a:p>
            <a:pPr marL="431800" marR="0" lvl="0" indent="-431800" algn="l" defTabSz="896938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Tests Failing Without Active Bugs</a:t>
            </a:r>
          </a:p>
          <a:p>
            <a:pPr marL="431800" marR="0" lvl="0" indent="-431800" algn="l" defTabSz="896938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Tests Passing With Active Bugs</a:t>
            </a:r>
          </a:p>
          <a:p>
            <a:pPr marL="431800" marR="0" lvl="0" indent="-431800" algn="l" defTabSz="896938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Unplanned Work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Report: Remaining Work</a:t>
            </a:r>
            <a:endParaRPr lang="en-US" dirty="0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28954" y="1625197"/>
            <a:ext cx="6848093" cy="4871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887413" y="1071653"/>
            <a:ext cx="7369175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9" tIns="44448" rIns="90379" bIns="44448" numCol="1" anchor="t" anchorCtr="0" compatLnSpc="1">
            <a:prstTxWarp prst="textNoShape">
              <a:avLst/>
            </a:prstTxWarp>
          </a:bodyPr>
          <a:lstStyle/>
          <a:p>
            <a:pPr marL="431800" marR="0" lvl="0" indent="-431800" algn="l" defTabSz="89693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-96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Tasks </a:t>
            </a:r>
            <a:r>
              <a:rPr lang="en-US" sz="2600" b="0" kern="0" dirty="0" smtClean="0">
                <a:latin typeface="+mn-lt"/>
              </a:rPr>
              <a:t>per status per date</a:t>
            </a: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Report: Quality Indicators</a:t>
            </a:r>
            <a:endParaRPr lang="en-US" dirty="0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88402" y="1576388"/>
            <a:ext cx="6567196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 I close to shipping on time?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Quality </a:t>
            </a:r>
            <a:r>
              <a:rPr lang="en-US" dirty="0" err="1" smtClean="0"/>
              <a:t>vs</a:t>
            </a:r>
            <a:r>
              <a:rPr lang="en-US" dirty="0" smtClean="0"/>
              <a:t> Planned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4014" y="1190273"/>
            <a:ext cx="7373874" cy="520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Report: Actual Quality vs Planned Velocity</a:t>
            </a:r>
          </a:p>
        </p:txBody>
      </p:sp>
      <p:sp>
        <p:nvSpPr>
          <p:cNvPr id="1126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Used to optimize quality against development speed</a:t>
            </a:r>
          </a:p>
          <a:p>
            <a:pPr eaLnBrk="1" hangingPunct="1"/>
            <a:r>
              <a:rPr lang="en-US" smtClean="0"/>
              <a:t>How many bugs per “completed” scenario?</a:t>
            </a:r>
          </a:p>
          <a:p>
            <a:pPr eaLnBrk="1" hangingPunct="1"/>
            <a:r>
              <a:rPr lang="en-US" smtClean="0"/>
              <a:t>Helps decide whether to focus on new features vs fix bugs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81975" y="6381750"/>
            <a:ext cx="962025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E1B7270-8899-4445-B7C7-9505D61F5B4F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Unplanned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9576" y="997218"/>
            <a:ext cx="6492240" cy="556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Report: Unplanned Work</a:t>
            </a:r>
          </a:p>
        </p:txBody>
      </p:sp>
      <p:sp>
        <p:nvSpPr>
          <p:cNvPr id="1116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Progress report</a:t>
            </a:r>
          </a:p>
          <a:p>
            <a:pPr eaLnBrk="1" hangingPunct="1"/>
            <a:r>
              <a:rPr lang="en-US" dirty="0" smtClean="0"/>
              <a:t># of work items added after “Plan Completion Date”</a:t>
            </a:r>
          </a:p>
          <a:p>
            <a:pPr eaLnBrk="1" hangingPunct="1"/>
            <a:r>
              <a:rPr lang="en-US" dirty="0" smtClean="0"/>
              <a:t>Can be filtered by </a:t>
            </a:r>
          </a:p>
          <a:p>
            <a:pPr lvl="1" eaLnBrk="1" hangingPunct="1"/>
            <a:r>
              <a:rPr lang="en-US" dirty="0" smtClean="0"/>
              <a:t>Area</a:t>
            </a:r>
          </a:p>
          <a:p>
            <a:pPr lvl="1" eaLnBrk="1" hangingPunct="1"/>
            <a:r>
              <a:rPr lang="en-US" dirty="0" smtClean="0"/>
              <a:t>Iteration</a:t>
            </a:r>
          </a:p>
          <a:p>
            <a:pPr lvl="1" eaLnBrk="1" hangingPunct="1"/>
            <a:r>
              <a:rPr lang="en-US" dirty="0" smtClean="0"/>
              <a:t>Work Item Type</a:t>
            </a:r>
          </a:p>
          <a:p>
            <a:pPr lvl="1" eaLnBrk="1" hangingPunct="1"/>
            <a:r>
              <a:rPr lang="en-US" dirty="0" smtClean="0"/>
              <a:t>Date Range</a:t>
            </a:r>
          </a:p>
          <a:p>
            <a:pPr eaLnBrk="1" hangingPunct="1"/>
            <a:r>
              <a:rPr lang="en-US" dirty="0" smtClean="0"/>
              <a:t>By default, “Plan Completion Date” is </a:t>
            </a:r>
            <a:r>
              <a:rPr lang="en-US" dirty="0" smtClean="0"/>
              <a:t>incorrect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81975" y="6381750"/>
            <a:ext cx="962025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59D1E7D-45CF-4612-82A3-C611DE6B5F57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speaker</a:t>
            </a:r>
            <a:endParaRPr lang="en-US" dirty="0"/>
          </a:p>
        </p:txBody>
      </p:sp>
      <p:cxnSp>
        <p:nvCxnSpPr>
          <p:cNvPr id="203782" name="AutoShape 6"/>
          <p:cNvCxnSpPr>
            <a:cxnSpLocks noChangeShapeType="1"/>
          </p:cNvCxnSpPr>
          <p:nvPr/>
        </p:nvCxnSpPr>
        <p:spPr bwMode="auto">
          <a:xfrm>
            <a:off x="604838" y="1019175"/>
            <a:ext cx="774858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2306970"/>
            <a:ext cx="7369175" cy="374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9" tIns="44448" rIns="90379" bIns="44448" numCol="1" anchor="t" anchorCtr="0" compatLnSpc="1">
            <a:prstTxWarp prst="textNoShape">
              <a:avLst/>
            </a:prstTxWarp>
          </a:bodyPr>
          <a:lstStyle/>
          <a:p>
            <a:pPr marL="431800" marR="0" lvl="0" indent="-431800" algn="l" defTabSz="896938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Owner, Benjamin Day Consulting, Inc.</a:t>
            </a:r>
          </a:p>
          <a:p>
            <a:pPr marL="763588" marR="0" lvl="1" indent="-225425" algn="l" defTabSz="8969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Tx/>
              <a:buSzPct val="100000"/>
              <a:buFontTx/>
              <a:buChar char="–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Email: </a:t>
            </a: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hlinkClick r:id="rId3"/>
              </a:rPr>
              <a:t>benday@benday.com</a:t>
            </a:r>
            <a:endParaRPr kumimoji="0" lang="en-US" sz="21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63588" marR="0" lvl="1" indent="-225425" algn="l" defTabSz="8969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Tx/>
              <a:buSzPct val="100000"/>
              <a:buFontTx/>
              <a:buChar char="–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Web: </a:t>
            </a: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hlinkClick r:id="rId4"/>
              </a:rPr>
              <a:t>http://www.benday.com</a:t>
            </a:r>
            <a:endParaRPr kumimoji="0" lang="en-US" sz="21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63588" marR="0" lvl="1" indent="-225425" algn="l" defTabSz="8969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Tx/>
              <a:buSzPct val="100000"/>
              <a:buFontTx/>
              <a:buChar char="–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Blog: </a:t>
            </a: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hlinkClick r:id="rId5"/>
              </a:rPr>
              <a:t>http://blog.benday.com</a:t>
            </a:r>
            <a:endParaRPr kumimoji="0" lang="en-US" sz="21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31800" marR="0" lvl="0" indent="-431800" algn="l" defTabSz="896938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Trainer</a:t>
            </a:r>
          </a:p>
          <a:p>
            <a:pPr marL="763588" marR="0" lvl="1" indent="-225425" algn="l" defTabSz="8969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Tx/>
              <a:buSzPct val="100000"/>
              <a:buFontTx/>
              <a:buChar char="–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Visual Studio Team System, Team Foundation Server</a:t>
            </a:r>
          </a:p>
          <a:p>
            <a:pPr marL="431800" marR="0" lvl="0" indent="-431800" algn="l" defTabSz="896938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MVP for C#</a:t>
            </a:r>
          </a:p>
          <a:p>
            <a:pPr marL="431800" marR="0" lvl="0" indent="-431800" algn="l" defTabSz="896938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VSTS/TFS Customer Advisory Council</a:t>
            </a:r>
          </a:p>
          <a:p>
            <a:pPr marL="431800" marR="0" lvl="0" indent="-431800" algn="l" defTabSz="896938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Leader of Beantown.NET INETA User Group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4" descr="benday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9800" y="1290970"/>
            <a:ext cx="44958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7500" y="1118235"/>
            <a:ext cx="7972425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Bugs By 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3816" y="1059381"/>
            <a:ext cx="7448550" cy="52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695" y="1020890"/>
            <a:ext cx="8020050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601" y="1312926"/>
            <a:ext cx="798195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558" y="1075754"/>
            <a:ext cx="7934325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Report: Reactivations</a:t>
            </a:r>
          </a:p>
        </p:txBody>
      </p:sp>
      <p:sp>
        <p:nvSpPr>
          <p:cNvPr id="1136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Shows initial quality</a:t>
            </a:r>
          </a:p>
          <a:p>
            <a:pPr eaLnBrk="1" hangingPunct="1"/>
            <a:r>
              <a:rPr lang="en-US" smtClean="0"/>
              <a:t>Does work that’s “done” stay done?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81975" y="6381750"/>
            <a:ext cx="962025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6632CA1-13E7-4E1E-B7E4-03EA8097C566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444" y="1055751"/>
            <a:ext cx="8886825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2184" y="959349"/>
            <a:ext cx="6108192" cy="55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Bugs Found Without </a:t>
            </a:r>
            <a:br>
              <a:rPr lang="en-US" dirty="0" smtClean="0"/>
            </a:br>
            <a:r>
              <a:rPr lang="en-US" dirty="0" smtClean="0"/>
              <a:t>Corresponding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376" y="1478280"/>
            <a:ext cx="77438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Report: Bugs Found Without Corresponding Tests</a:t>
            </a:r>
          </a:p>
        </p:txBody>
      </p:sp>
      <p:sp>
        <p:nvSpPr>
          <p:cNvPr id="1146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Shows how good your unit test coverage is</a:t>
            </a:r>
          </a:p>
          <a:p>
            <a:pPr eaLnBrk="1" hangingPunct="1"/>
            <a:r>
              <a:rPr lang="en-US" smtClean="0"/>
              <a:t>High number of bugs found </a:t>
            </a:r>
            <a:r>
              <a:rPr lang="en-US" smtClean="0">
                <a:sym typeface="Wingdings" pitchFamily="2" charset="2"/>
              </a:rPr>
              <a:t> need more tests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81975" y="6381750"/>
            <a:ext cx="962025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0209C4-B98F-4486-98DB-B16DE714606E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Tour of the MSF For Agile reports</a:t>
            </a:r>
          </a:p>
          <a:p>
            <a:r>
              <a:rPr lang="en-US" dirty="0" smtClean="0"/>
              <a:t>Tour of the data warehouse</a:t>
            </a:r>
          </a:p>
          <a:p>
            <a:r>
              <a:rPr lang="en-US" dirty="0" smtClean="0"/>
              <a:t>Custom reports with SQL Report Builder</a:t>
            </a:r>
          </a:p>
          <a:p>
            <a:r>
              <a:rPr lang="en-US" dirty="0" err="1" smtClean="0"/>
              <a:t>Adhoc</a:t>
            </a:r>
            <a:r>
              <a:rPr lang="en-US" dirty="0" smtClean="0"/>
              <a:t> reports with Excel</a:t>
            </a:r>
          </a:p>
          <a:p>
            <a:r>
              <a:rPr lang="en-US" dirty="0" smtClean="0"/>
              <a:t>Customize the standard reports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Failing Without Active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3509" y="1660970"/>
            <a:ext cx="7818464" cy="292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Cube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Fact? Dimension? Measure?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 Table</a:t>
            </a:r>
          </a:p>
          <a:p>
            <a:pPr lvl="1"/>
            <a:r>
              <a:rPr lang="en-US" dirty="0" smtClean="0"/>
              <a:t>Represents something that has happened</a:t>
            </a:r>
          </a:p>
          <a:p>
            <a:pPr lvl="1"/>
            <a:r>
              <a:rPr lang="en-US" dirty="0" smtClean="0"/>
              <a:t>Mostly foreign key values</a:t>
            </a:r>
          </a:p>
          <a:p>
            <a:pPr lvl="1"/>
            <a:r>
              <a:rPr lang="en-US" dirty="0" smtClean="0"/>
              <a:t>Example: “Current Work Item” lists all work item IDs</a:t>
            </a:r>
          </a:p>
          <a:p>
            <a:pPr lvl="1"/>
            <a:r>
              <a:rPr lang="en-US" dirty="0" smtClean="0"/>
              <a:t>All TFS facts have ID, Logical Tracking Id, </a:t>
            </a:r>
            <a:r>
              <a:rPr lang="en-US" dirty="0" err="1" smtClean="0"/>
              <a:t>LastUpdatedTime</a:t>
            </a:r>
            <a:r>
              <a:rPr lang="en-US" dirty="0" smtClean="0"/>
              <a:t>, </a:t>
            </a:r>
            <a:r>
              <a:rPr lang="en-US" dirty="0" err="1" smtClean="0"/>
              <a:t>LastUpdatedBy</a:t>
            </a:r>
            <a:r>
              <a:rPr lang="en-US" dirty="0" smtClean="0"/>
              <a:t>, </a:t>
            </a:r>
            <a:r>
              <a:rPr lang="en-US" dirty="0" err="1" smtClean="0"/>
              <a:t>TrackingId</a:t>
            </a:r>
            <a:endParaRPr lang="en-US" dirty="0" smtClean="0"/>
          </a:p>
          <a:p>
            <a:r>
              <a:rPr lang="en-US" dirty="0" smtClean="0"/>
              <a:t>Dimension</a:t>
            </a:r>
          </a:p>
          <a:p>
            <a:pPr lvl="1"/>
            <a:r>
              <a:rPr lang="en-US" dirty="0" smtClean="0"/>
              <a:t>Human readable data</a:t>
            </a:r>
          </a:p>
          <a:p>
            <a:pPr lvl="1"/>
            <a:r>
              <a:rPr lang="en-US" dirty="0" smtClean="0"/>
              <a:t>Think “lookup table” for Facts</a:t>
            </a:r>
          </a:p>
          <a:p>
            <a:r>
              <a:rPr lang="en-US" dirty="0" smtClean="0"/>
              <a:t>Measure</a:t>
            </a:r>
          </a:p>
          <a:p>
            <a:pPr lvl="1"/>
            <a:r>
              <a:rPr lang="en-US" dirty="0" smtClean="0"/>
              <a:t>Field of data on a Fact table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to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413" y="5468112"/>
            <a:ext cx="7369175" cy="794576"/>
          </a:xfrm>
        </p:spPr>
        <p:txBody>
          <a:bodyPr/>
          <a:lstStyle/>
          <a:p>
            <a:r>
              <a:rPr lang="en-US" dirty="0" smtClean="0"/>
              <a:t>From http://msdn2.microsoft.com/</a:t>
            </a:r>
            <a:br>
              <a:rPr lang="en-US" dirty="0" smtClean="0"/>
            </a:br>
            <a:r>
              <a:rPr lang="en-US" dirty="0" smtClean="0"/>
              <a:t>en-us/library/ms244707(VS.80).</a:t>
            </a:r>
            <a:r>
              <a:rPr lang="en-US" dirty="0" err="1" smtClean="0"/>
              <a:t>aspx</a:t>
            </a:r>
            <a:endParaRPr lang="en-US" dirty="0"/>
          </a:p>
        </p:txBody>
      </p:sp>
      <p:pic>
        <p:nvPicPr>
          <p:cNvPr id="8194" name="Picture 2" descr="Schema showing the relationship among the fact ta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0479" y="2038540"/>
            <a:ext cx="3162300" cy="3133726"/>
          </a:xfrm>
          <a:prstGeom prst="rect">
            <a:avLst/>
          </a:prstGeom>
          <a:noFill/>
        </p:spPr>
      </p:pic>
      <p:pic>
        <p:nvPicPr>
          <p:cNvPr id="8196" name="Picture 4" descr="Schema showing the relationship among the fact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25239" y="2085784"/>
            <a:ext cx="4210050" cy="30480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Tables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87413" y="1356932"/>
          <a:ext cx="7369176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4588"/>
                <a:gridCol w="36845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Work 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values for each work item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Work Item History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History of changes to each work</a:t>
                      </a:r>
                      <a:r>
                        <a:rPr lang="en-US" baseline="0" dirty="0" smtClean="0"/>
                        <a:t> item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Build Details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 about each build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Code Churn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Should be called: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Changeset</a:t>
                      </a:r>
                      <a:r>
                        <a:rPr lang="en-US" dirty="0" smtClean="0"/>
                        <a:t> Info”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Build Coverage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Code coverage for each build for each assembly (</a:t>
                      </a:r>
                      <a:r>
                        <a:rPr lang="en-US" dirty="0" err="1" smtClean="0"/>
                        <a:t>dll</a:t>
                      </a:r>
                      <a:r>
                        <a:rPr lang="en-US" dirty="0" smtClean="0"/>
                        <a:t>, exe)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Build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Should be called: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“Build Source Code Info”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Work Item </a:t>
                      </a:r>
                      <a:r>
                        <a:rPr lang="en-US" dirty="0" err="1" smtClean="0"/>
                        <a:t>Changeset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Relates </a:t>
                      </a:r>
                      <a:r>
                        <a:rPr lang="en-US" baseline="0" dirty="0" smtClean="0"/>
                        <a:t>work items to source control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(Work Item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 Code Churn)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Tables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87413" y="1576388"/>
          <a:ext cx="7369176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8904"/>
                <a:gridCol w="43502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 Coverage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Code</a:t>
                      </a:r>
                      <a:r>
                        <a:rPr lang="en-US" baseline="0" dirty="0" smtClean="0"/>
                        <a:t> coverage for each unit test execution</a:t>
                      </a:r>
                    </a:p>
                    <a:p>
                      <a:r>
                        <a:rPr lang="en-US" baseline="0" dirty="0" smtClean="0"/>
                        <a:t>NOTE: this is a block of tests not individual tests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Result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 of the test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 Test Counter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 Test Details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 Test Page Summary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 Test Summary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 Test Transaction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 Tables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57040" y="1071705"/>
          <a:ext cx="7369176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7600"/>
                <a:gridCol w="54915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Row</a:t>
                      </a:r>
                      <a:r>
                        <a:rPr lang="en-US" baseline="0" dirty="0" smtClean="0"/>
                        <a:t> for each day with multiple formats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Row for each file in source</a:t>
                      </a:r>
                      <a:r>
                        <a:rPr lang="en-US" baseline="0" dirty="0" smtClean="0"/>
                        <a:t> control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Changeset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Row for each </a:t>
                      </a:r>
                      <a:r>
                        <a:rPr lang="en-US" dirty="0" err="1" smtClean="0"/>
                        <a:t>changeset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Build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Row for each build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Build Flavor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“Debug”, “Release”, etc.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Build Quality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“Unexamined”, “Rejected”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Build 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r>
                        <a:rPr lang="en-US" baseline="0" dirty="0" smtClean="0"/>
                        <a:t> descriptions for the build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“Build Initializing”, “Compilation Started”, etc.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System.AreaPath</a:t>
                      </a:r>
                      <a:r>
                        <a:rPr lang="en-US" baseline="0" dirty="0" smtClean="0"/>
                        <a:t> in multiple formats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plus change tracking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System.IterationPath</a:t>
                      </a:r>
                      <a:r>
                        <a:rPr lang="en-US" dirty="0" smtClean="0"/>
                        <a:t> in multiple</a:t>
                      </a:r>
                      <a:r>
                        <a:rPr lang="en-US" baseline="0" dirty="0" smtClean="0"/>
                        <a:t> formats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plus change tracking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Row for</a:t>
                      </a:r>
                      <a:r>
                        <a:rPr lang="en-US" baseline="0" dirty="0" smtClean="0"/>
                        <a:t> each person, group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Team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Row for each Team Project (current and deleted)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 Tables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18767" y="1124696"/>
          <a:ext cx="7369176" cy="506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1373"/>
                <a:gridCol w="447780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Work 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Row for each revision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Row for each test</a:t>
                      </a:r>
                      <a:r>
                        <a:rPr lang="en-US" baseline="0" dirty="0" smtClean="0"/>
                        <a:t> execution in a build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Should be call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“Individual Test Execution”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Result of each unit test in a run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includes test name, error message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 Result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 per Run</a:t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Assembly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Should be called “Tested Assembly”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 result description referenced by Test Result (“Error”, “Failed”, “Passed”, etc)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Platform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“Any CPU”, “.NET”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Machine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Machine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smtClean="0"/>
                        <a:t>executing a build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the test list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 Tables 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87413" y="1576388"/>
          <a:ext cx="736917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4588"/>
                <a:gridCol w="36845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 Test Counter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 Test Page Summary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 Test Scenario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 Test Transaction Dimension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REPORT BUILDER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Report 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609" y="983856"/>
            <a:ext cx="7369175" cy="1495996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i="1" dirty="0" smtClean="0">
                <a:hlinkClick r:id="rId2"/>
              </a:rPr>
              <a:t>tfs_name</a:t>
            </a:r>
            <a:r>
              <a:rPr lang="en-US" dirty="0" smtClean="0">
                <a:hlinkClick r:id="rId2"/>
              </a:rPr>
              <a:t>/Reports</a:t>
            </a:r>
            <a:endParaRPr lang="en-US" dirty="0" smtClean="0"/>
          </a:p>
          <a:p>
            <a:r>
              <a:rPr lang="en-US" dirty="0" smtClean="0"/>
              <a:t>Click Report Builder</a:t>
            </a:r>
          </a:p>
          <a:p>
            <a:r>
              <a:rPr lang="en-US" dirty="0" smtClean="0"/>
              <a:t>Assumes that you’ve created a Model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18651" y="2590232"/>
            <a:ext cx="5266906" cy="386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Report Builder</a:t>
            </a:r>
          </a:p>
          <a:p>
            <a:r>
              <a:rPr lang="en-US" dirty="0" smtClean="0"/>
              <a:t>Build: </a:t>
            </a:r>
            <a:r>
              <a:rPr lang="en-US" dirty="0" err="1" smtClean="0"/>
              <a:t>Checkin</a:t>
            </a:r>
            <a:r>
              <a:rPr lang="en-US" dirty="0" smtClean="0"/>
              <a:t> Policy Overrides Report</a:t>
            </a:r>
            <a:endParaRPr lang="en-US" dirty="0" smtClean="0"/>
          </a:p>
          <a:p>
            <a:r>
              <a:rPr lang="en-US" dirty="0" smtClean="0"/>
              <a:t>Build: View Latest </a:t>
            </a:r>
            <a:r>
              <a:rPr lang="en-US" dirty="0" err="1" smtClean="0"/>
              <a:t>Changesets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strike="sngStrike" dirty="0" smtClean="0"/>
              <a:t>break</a:t>
            </a:r>
            <a:r>
              <a:rPr lang="en-US" dirty="0" smtClean="0"/>
              <a:t> FIX stuff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Canned Reports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break the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new </a:t>
            </a:r>
            <a:r>
              <a:rPr lang="en-US" dirty="0" err="1" smtClean="0"/>
              <a:t>System.State</a:t>
            </a:r>
            <a:r>
              <a:rPr lang="en-US" dirty="0" smtClean="0"/>
              <a:t> values</a:t>
            </a:r>
          </a:p>
          <a:p>
            <a:r>
              <a:rPr lang="en-US" dirty="0" smtClean="0"/>
              <a:t>Default states in Agile: </a:t>
            </a:r>
            <a:br>
              <a:rPr lang="en-US" dirty="0" smtClean="0"/>
            </a:br>
            <a:r>
              <a:rPr lang="en-US" dirty="0" smtClean="0"/>
              <a:t>Active, Resolved, Closed</a:t>
            </a:r>
          </a:p>
          <a:p>
            <a:r>
              <a:rPr lang="en-US" dirty="0" smtClean="0"/>
              <a:t>What if you need more?</a:t>
            </a:r>
          </a:p>
          <a:p>
            <a:pPr lvl="1"/>
            <a:r>
              <a:rPr lang="en-US" dirty="0" smtClean="0"/>
              <a:t>Proposed, Deleted, Assigned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Work Becomes Inaccurate</a:t>
            </a:r>
            <a:endParaRPr lang="en-US" dirty="0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587" y="1271016"/>
            <a:ext cx="7029767" cy="50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that use </a:t>
            </a:r>
            <a:r>
              <a:rPr lang="en-US" dirty="0" err="1" smtClean="0"/>
              <a:t>System.State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Actual Quality </a:t>
            </a:r>
            <a:r>
              <a:rPr lang="en-US" dirty="0" err="1" smtClean="0"/>
              <a:t>vs</a:t>
            </a:r>
            <a:r>
              <a:rPr lang="en-US" dirty="0" smtClean="0"/>
              <a:t> Planned Velocity</a:t>
            </a:r>
          </a:p>
          <a:p>
            <a:r>
              <a:rPr lang="en-US" dirty="0" smtClean="0"/>
              <a:t>Bug Rates</a:t>
            </a:r>
          </a:p>
          <a:p>
            <a:r>
              <a:rPr lang="en-US" dirty="0" smtClean="0"/>
              <a:t>Bugs By Priority</a:t>
            </a:r>
          </a:p>
          <a:p>
            <a:r>
              <a:rPr lang="en-US" dirty="0" smtClean="0"/>
              <a:t>Quality Indicators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Reactivations</a:t>
            </a:r>
          </a:p>
          <a:p>
            <a:r>
              <a:rPr lang="en-US" dirty="0" smtClean="0"/>
              <a:t>Remaining Work</a:t>
            </a:r>
          </a:p>
          <a:p>
            <a:r>
              <a:rPr lang="en-US" dirty="0" smtClean="0"/>
              <a:t>Scenario Details</a:t>
            </a:r>
          </a:p>
          <a:p>
            <a:r>
              <a:rPr lang="en-US" dirty="0" smtClean="0"/>
              <a:t>Tests Passing With/Without Active Bugs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the canned reports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Business Intelligence Design Studio</a:t>
            </a:r>
          </a:p>
          <a:p>
            <a:pPr lvl="1"/>
            <a:r>
              <a:rPr lang="en-US" dirty="0" smtClean="0"/>
              <a:t>aka. “BIDS”</a:t>
            </a:r>
          </a:p>
          <a:p>
            <a:pPr lvl="1"/>
            <a:r>
              <a:rPr lang="en-US" dirty="0" smtClean="0"/>
              <a:t>On SQL Server 2005 installer</a:t>
            </a:r>
          </a:p>
          <a:p>
            <a:pPr lvl="1"/>
            <a:r>
              <a:rPr lang="en-US" dirty="0" err="1" smtClean="0"/>
              <a:t>Plugin</a:t>
            </a:r>
            <a:r>
              <a:rPr lang="en-US" dirty="0" smtClean="0"/>
              <a:t> to Visual Studio 2005</a:t>
            </a:r>
          </a:p>
          <a:p>
            <a:r>
              <a:rPr lang="en-US" dirty="0" smtClean="0"/>
              <a:t>Export your TFS process template</a:t>
            </a:r>
          </a:p>
          <a:p>
            <a:r>
              <a:rPr lang="en-US" dirty="0" smtClean="0"/>
              <a:t>Create a “Report Server Project” in VS2005</a:t>
            </a:r>
          </a:p>
          <a:p>
            <a:r>
              <a:rPr lang="en-US" dirty="0" smtClean="0"/>
              <a:t>Import the *.</a:t>
            </a:r>
            <a:r>
              <a:rPr lang="en-US" dirty="0" err="1" smtClean="0"/>
              <a:t>rdl’s</a:t>
            </a:r>
            <a:r>
              <a:rPr lang="en-US" dirty="0" smtClean="0"/>
              <a:t> from TFS into the project</a:t>
            </a:r>
          </a:p>
          <a:p>
            <a:r>
              <a:rPr lang="en-US" dirty="0" smtClean="0"/>
              <a:t>Adjust the data sources</a:t>
            </a:r>
          </a:p>
          <a:p>
            <a:r>
              <a:rPr lang="en-US" dirty="0" smtClean="0"/>
              <a:t>(pull hair out for a while…just for giggles)</a:t>
            </a:r>
          </a:p>
          <a:p>
            <a:r>
              <a:rPr lang="en-US" dirty="0" smtClean="0"/>
              <a:t>Enjoy.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Server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7463" y="1147054"/>
            <a:ext cx="6990969" cy="493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project to edit the canned reports</a:t>
            </a:r>
          </a:p>
          <a:p>
            <a:r>
              <a:rPr lang="en-US" dirty="0" smtClean="0"/>
              <a:t>Fix the Remaining Work Report</a:t>
            </a:r>
          </a:p>
          <a:p>
            <a:r>
              <a:rPr lang="en-US" dirty="0" smtClean="0"/>
              <a:t>Publish back it to the server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Ad-hoc reports with Excel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Hidden Stuff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Pieces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Foundation Server</a:t>
            </a:r>
          </a:p>
          <a:p>
            <a:pPr lvl="1"/>
            <a:r>
              <a:rPr lang="en-US" dirty="0" smtClean="0"/>
              <a:t>Web services, .NET Assemblies</a:t>
            </a:r>
          </a:p>
          <a:p>
            <a:r>
              <a:rPr lang="en-US" dirty="0" smtClean="0"/>
              <a:t>SQL Server 2005</a:t>
            </a:r>
          </a:p>
          <a:p>
            <a:pPr lvl="1"/>
            <a:r>
              <a:rPr lang="en-US" dirty="0" smtClean="0"/>
              <a:t>11 databases</a:t>
            </a:r>
          </a:p>
          <a:p>
            <a:r>
              <a:rPr lang="en-US" dirty="0" smtClean="0"/>
              <a:t>Visual Studio Team Foundation Server Task Scheduler</a:t>
            </a:r>
          </a:p>
          <a:p>
            <a:pPr lvl="1"/>
            <a:r>
              <a:rPr lang="en-US" dirty="0" smtClean="0"/>
              <a:t>Populates the data warehouse</a:t>
            </a:r>
          </a:p>
          <a:p>
            <a:r>
              <a:rPr lang="en-US" dirty="0" smtClean="0"/>
              <a:t>SQL Server Analysis Services</a:t>
            </a:r>
          </a:p>
          <a:p>
            <a:pPr lvl="1"/>
            <a:r>
              <a:rPr lang="en-US" dirty="0" smtClean="0"/>
              <a:t>Data warehouse = “</a:t>
            </a:r>
            <a:r>
              <a:rPr lang="en-US" dirty="0" err="1" smtClean="0"/>
              <a:t>TfsWarehouse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SQL Server Reporting Services</a:t>
            </a:r>
          </a:p>
          <a:p>
            <a:pPr lvl="1"/>
            <a:r>
              <a:rPr lang="en-US" dirty="0" smtClean="0"/>
              <a:t>*.rdl files, data sources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Cube From Excel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Connect to the cube through Analysis Services</a:t>
            </a:r>
          </a:p>
          <a:p>
            <a:r>
              <a:rPr lang="en-US" dirty="0" smtClean="0"/>
              <a:t>Develop </a:t>
            </a:r>
            <a:r>
              <a:rPr lang="en-US" dirty="0" err="1" smtClean="0"/>
              <a:t>adhoc</a:t>
            </a:r>
            <a:r>
              <a:rPr lang="en-US" dirty="0" smtClean="0"/>
              <a:t> reports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Excel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to Data tab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External Data from Other 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connection info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Connect to “Perspective” or “Cube”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 </a:t>
            </a:r>
            <a:r>
              <a:rPr lang="en-US" dirty="0" err="1" smtClean="0"/>
              <a:t>vs</a:t>
            </a:r>
            <a:r>
              <a:rPr lang="en-US" dirty="0" smtClean="0"/>
              <a:t> Cube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Cube = the whole thing</a:t>
            </a:r>
          </a:p>
          <a:p>
            <a:pPr lvl="1"/>
            <a:r>
              <a:rPr lang="en-US" dirty="0" smtClean="0"/>
              <a:t>“Team System”</a:t>
            </a:r>
          </a:p>
          <a:p>
            <a:r>
              <a:rPr lang="en-US" dirty="0" smtClean="0"/>
              <a:t>Perspective = simplified view of the cube</a:t>
            </a:r>
          </a:p>
          <a:p>
            <a:pPr lvl="1"/>
            <a:r>
              <a:rPr lang="en-US" dirty="0" smtClean="0"/>
              <a:t>Only available on SQL Enterprise Edition</a:t>
            </a:r>
          </a:p>
          <a:p>
            <a:pPr lvl="1"/>
            <a:r>
              <a:rPr lang="en-US" dirty="0" smtClean="0"/>
              <a:t>“Build”</a:t>
            </a:r>
          </a:p>
          <a:p>
            <a:pPr lvl="1"/>
            <a:r>
              <a:rPr lang="en-US" dirty="0" smtClean="0"/>
              <a:t>“Code Churn”</a:t>
            </a:r>
          </a:p>
          <a:p>
            <a:pPr lvl="1"/>
            <a:r>
              <a:rPr lang="en-US" dirty="0" smtClean="0"/>
              <a:t>“Code Coverage”</a:t>
            </a:r>
          </a:p>
          <a:p>
            <a:pPr lvl="1"/>
            <a:r>
              <a:rPr lang="en-US" dirty="0" smtClean="0"/>
              <a:t>“Current Work Item”</a:t>
            </a:r>
          </a:p>
          <a:p>
            <a:pPr lvl="1"/>
            <a:r>
              <a:rPr lang="en-US" dirty="0" smtClean="0"/>
              <a:t>“Load Test”</a:t>
            </a:r>
          </a:p>
          <a:p>
            <a:pPr lvl="1"/>
            <a:r>
              <a:rPr lang="en-US" dirty="0" smtClean="0"/>
              <a:t>“Test Result”</a:t>
            </a:r>
          </a:p>
          <a:p>
            <a:pPr lvl="1"/>
            <a:r>
              <a:rPr lang="en-US" dirty="0" smtClean="0"/>
              <a:t>“Work Item History”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 to the Warehouse with Excel</a:t>
            </a:r>
          </a:p>
          <a:p>
            <a:r>
              <a:rPr lang="en-US" dirty="0" smtClean="0"/>
              <a:t>Create “Burn Down” chart in Excel</a:t>
            </a:r>
            <a:endParaRPr lang="en-US" dirty="0" smtClean="0"/>
          </a:p>
          <a:p>
            <a:r>
              <a:rPr lang="en-US" dirty="0" smtClean="0"/>
              <a:t>Create </a:t>
            </a:r>
            <a:r>
              <a:rPr lang="en-US" dirty="0" smtClean="0"/>
              <a:t>Work Items by Person and Area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speaker</a:t>
            </a:r>
            <a:endParaRPr lang="en-US" dirty="0"/>
          </a:p>
        </p:txBody>
      </p:sp>
      <p:cxnSp>
        <p:nvCxnSpPr>
          <p:cNvPr id="203782" name="AutoShape 6"/>
          <p:cNvCxnSpPr>
            <a:cxnSpLocks noChangeShapeType="1"/>
          </p:cNvCxnSpPr>
          <p:nvPr/>
        </p:nvCxnSpPr>
        <p:spPr bwMode="auto">
          <a:xfrm>
            <a:off x="604838" y="1019175"/>
            <a:ext cx="774858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2306970"/>
            <a:ext cx="7369175" cy="374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9" tIns="44448" rIns="90379" bIns="44448" numCol="1" anchor="t" anchorCtr="0" compatLnSpc="1">
            <a:prstTxWarp prst="textNoShape">
              <a:avLst/>
            </a:prstTxWarp>
          </a:bodyPr>
          <a:lstStyle/>
          <a:p>
            <a:pPr marL="431800" marR="0" lvl="0" indent="-431800" algn="l" defTabSz="896938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Owner, Benjamin Day Consulting, Inc.</a:t>
            </a:r>
          </a:p>
          <a:p>
            <a:pPr marL="763588" marR="0" lvl="1" indent="-225425" algn="l" defTabSz="8969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Tx/>
              <a:buSzPct val="100000"/>
              <a:buFontTx/>
              <a:buChar char="–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Email: </a:t>
            </a: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hlinkClick r:id="rId3"/>
              </a:rPr>
              <a:t>benday@benday.com</a:t>
            </a:r>
            <a:endParaRPr kumimoji="0" lang="en-US" sz="21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63588" marR="0" lvl="1" indent="-225425" algn="l" defTabSz="8969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Tx/>
              <a:buSzPct val="100000"/>
              <a:buFontTx/>
              <a:buChar char="–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Web: </a:t>
            </a: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hlinkClick r:id="rId4"/>
              </a:rPr>
              <a:t>http://www.benday.com</a:t>
            </a:r>
            <a:endParaRPr kumimoji="0" lang="en-US" sz="21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63588" marR="0" lvl="1" indent="-225425" algn="l" defTabSz="8969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Tx/>
              <a:buSzPct val="100000"/>
              <a:buFontTx/>
              <a:buChar char="–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Blog: </a:t>
            </a: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hlinkClick r:id="rId5"/>
              </a:rPr>
              <a:t>http://blog.benday.com</a:t>
            </a:r>
            <a:endParaRPr kumimoji="0" lang="en-US" sz="21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31800" marR="0" lvl="0" indent="-431800" algn="l" defTabSz="896938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Trainer</a:t>
            </a:r>
          </a:p>
          <a:p>
            <a:pPr marL="763588" marR="0" lvl="1" indent="-225425" algn="l" defTabSz="8969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Tx/>
              <a:buSzPct val="100000"/>
              <a:buFontTx/>
              <a:buChar char="–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Visual Studio Team System, Team Foundation Server</a:t>
            </a:r>
          </a:p>
          <a:p>
            <a:pPr marL="431800" marR="0" lvl="0" indent="-431800" algn="l" defTabSz="896938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MVP for C#</a:t>
            </a:r>
          </a:p>
          <a:p>
            <a:pPr marL="431800" marR="0" lvl="0" indent="-431800" algn="l" defTabSz="896938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VSTS/TFS Customer Advisory Council</a:t>
            </a:r>
          </a:p>
          <a:p>
            <a:pPr marL="431800" marR="0" lvl="0" indent="-431800" algn="l" defTabSz="896938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Leader of Beantown.NET INETA User Group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4" descr="benday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9800" y="1290970"/>
            <a:ext cx="44958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TFS?  Why Reporting?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Failed/troubled projects = lost/wasted $$</a:t>
            </a:r>
          </a:p>
          <a:p>
            <a:r>
              <a:rPr lang="en-US" dirty="0" smtClean="0"/>
              <a:t>TFS helps you to manage complexity &amp; engineer for quality</a:t>
            </a:r>
          </a:p>
          <a:p>
            <a:r>
              <a:rPr lang="en-US" dirty="0" smtClean="0"/>
              <a:t>Gathers a lot of data for you</a:t>
            </a:r>
          </a:p>
          <a:p>
            <a:pPr lvl="1"/>
            <a:r>
              <a:rPr lang="en-US" dirty="0" smtClean="0"/>
              <a:t>Work Items, Builds, Unit Tests, Code Coverage, Bugs, Source Control, Project Schedule</a:t>
            </a:r>
          </a:p>
          <a:p>
            <a:r>
              <a:rPr lang="en-US" dirty="0" smtClean="0"/>
              <a:t>Reports help you to understand the data</a:t>
            </a:r>
          </a:p>
          <a:p>
            <a:pPr lvl="1"/>
            <a:r>
              <a:rPr lang="en-US" dirty="0" smtClean="0"/>
              <a:t>View the status of your project</a:t>
            </a:r>
          </a:p>
          <a:p>
            <a:pPr lvl="1"/>
            <a:r>
              <a:rPr lang="en-US" dirty="0" smtClean="0"/>
              <a:t>Determine when you have quality problems</a:t>
            </a:r>
          </a:p>
          <a:p>
            <a:pPr lvl="1"/>
            <a:r>
              <a:rPr lang="en-US" dirty="0" smtClean="0"/>
              <a:t>Determine when you have velocity problems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run the reports?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359" y="1393508"/>
            <a:ext cx="7369175" cy="654748"/>
          </a:xfrm>
        </p:spPr>
        <p:txBody>
          <a:bodyPr/>
          <a:lstStyle/>
          <a:p>
            <a:r>
              <a:rPr lang="en-US" dirty="0" smtClean="0"/>
              <a:t>Team Explorer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142586" y="1180565"/>
            <a:ext cx="3433268" cy="5096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run the reports?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80098" y="1035063"/>
            <a:ext cx="7369175" cy="2081212"/>
          </a:xfrm>
        </p:spPr>
        <p:txBody>
          <a:bodyPr/>
          <a:lstStyle/>
          <a:p>
            <a:r>
              <a:rPr lang="en-US" dirty="0" smtClean="0"/>
              <a:t>Team System Web Access</a:t>
            </a:r>
          </a:p>
          <a:p>
            <a:r>
              <a:rPr lang="en-US" dirty="0" smtClean="0"/>
              <a:t>http://</a:t>
            </a:r>
            <a:r>
              <a:rPr lang="en-US" i="1" dirty="0" smtClean="0"/>
              <a:t>tfsname:</a:t>
            </a:r>
            <a:r>
              <a:rPr lang="en-US" dirty="0" smtClean="0"/>
              <a:t>8090</a:t>
            </a: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6886" y="2046258"/>
            <a:ext cx="5314123" cy="4398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run the reports?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80098" y="1035063"/>
            <a:ext cx="7369175" cy="2081212"/>
          </a:xfrm>
        </p:spPr>
        <p:txBody>
          <a:bodyPr/>
          <a:lstStyle/>
          <a:p>
            <a:r>
              <a:rPr lang="en-US" dirty="0" smtClean="0"/>
              <a:t>SQL Server Reporting Services Site</a:t>
            </a:r>
          </a:p>
          <a:p>
            <a:r>
              <a:rPr lang="en-US" dirty="0" smtClean="0"/>
              <a:t>http://</a:t>
            </a:r>
            <a:r>
              <a:rPr lang="en-US" i="1" dirty="0" smtClean="0"/>
              <a:t>tfsname</a:t>
            </a:r>
            <a:r>
              <a:rPr lang="en-US" dirty="0" smtClean="0"/>
              <a:t>/Reports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3472" y="2235325"/>
            <a:ext cx="5700241" cy="4187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SLive2004">
  <a:themeElements>
    <a:clrScheme name="">
      <a:dk1>
        <a:srgbClr val="000000"/>
      </a:dk1>
      <a:lt1>
        <a:srgbClr val="FFFFFF"/>
      </a:lt1>
      <a:dk2>
        <a:srgbClr val="000080"/>
      </a:dk2>
      <a:lt2>
        <a:srgbClr val="FFFF00"/>
      </a:lt2>
      <a:accent1>
        <a:srgbClr val="000080"/>
      </a:accent1>
      <a:accent2>
        <a:srgbClr val="3333CC"/>
      </a:accent2>
      <a:accent3>
        <a:srgbClr val="AAAAC0"/>
      </a:accent3>
      <a:accent4>
        <a:srgbClr val="DADADA"/>
      </a:accent4>
      <a:accent5>
        <a:srgbClr val="AAAAC0"/>
      </a:accent5>
      <a:accent6>
        <a:srgbClr val="2D2DB9"/>
      </a:accent6>
      <a:hlink>
        <a:srgbClr val="6699FF"/>
      </a:hlink>
      <a:folHlink>
        <a:srgbClr val="CC0000"/>
      </a:folHlink>
    </a:clrScheme>
    <a:fontScheme name="VSLive2004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lnDef>
  </a:objectDefaults>
  <a:extraClrSchemeLst>
    <a:extraClrScheme>
      <a:clrScheme name="VSLive2004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Live200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Live2004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Live2004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Live2004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Live2004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Live2004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2655</TotalTime>
  <Words>1457</Words>
  <Application>Microsoft PowerPoint</Application>
  <PresentationFormat>On-screen Show (4:3)</PresentationFormat>
  <Paragraphs>318</Paragraphs>
  <Slides>53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1_VSLive2004</vt:lpstr>
      <vt:lpstr>De-mystifying  TFS Reporting</vt:lpstr>
      <vt:lpstr>About the speaker</vt:lpstr>
      <vt:lpstr>Agenda</vt:lpstr>
      <vt:lpstr>Overview</vt:lpstr>
      <vt:lpstr>The Pieces</vt:lpstr>
      <vt:lpstr>Why TFS?  Why Reporting?</vt:lpstr>
      <vt:lpstr>How do you run the reports?</vt:lpstr>
      <vt:lpstr>How do you run the reports?</vt:lpstr>
      <vt:lpstr>How do you run the reports?</vt:lpstr>
      <vt:lpstr>The Reports</vt:lpstr>
      <vt:lpstr>Types of Reports</vt:lpstr>
      <vt:lpstr>Reports in Agile</vt:lpstr>
      <vt:lpstr>Report: Remaining Work</vt:lpstr>
      <vt:lpstr>Report: Quality Indicators</vt:lpstr>
      <vt:lpstr>Quality Indicators</vt:lpstr>
      <vt:lpstr>Actual Quality vs Planned Velocity</vt:lpstr>
      <vt:lpstr>Report: Actual Quality vs Planned Velocity</vt:lpstr>
      <vt:lpstr>Unplanned Work</vt:lpstr>
      <vt:lpstr>Report: Unplanned Work</vt:lpstr>
      <vt:lpstr>Bug Rates</vt:lpstr>
      <vt:lpstr>Bugs By Priority</vt:lpstr>
      <vt:lpstr>Builds</vt:lpstr>
      <vt:lpstr>Project Velocity</vt:lpstr>
      <vt:lpstr>Reactivations</vt:lpstr>
      <vt:lpstr>Report: Reactivations</vt:lpstr>
      <vt:lpstr>Related Work Items</vt:lpstr>
      <vt:lpstr>Scenario Details</vt:lpstr>
      <vt:lpstr>Bugs Found Without  Corresponding Tests</vt:lpstr>
      <vt:lpstr>Report: Bugs Found Without Corresponding Tests</vt:lpstr>
      <vt:lpstr>Tests Failing Without Active Bugs</vt:lpstr>
      <vt:lpstr>The Cube</vt:lpstr>
      <vt:lpstr>Fact? Dimension? Measure?</vt:lpstr>
      <vt:lpstr>Facts to Dimensions</vt:lpstr>
      <vt:lpstr>Fact Tables</vt:lpstr>
      <vt:lpstr>Fact Tables 2</vt:lpstr>
      <vt:lpstr>Dimension Tables</vt:lpstr>
      <vt:lpstr>Dimension Tables 2</vt:lpstr>
      <vt:lpstr>Dimension Tables 3</vt:lpstr>
      <vt:lpstr>SQL REPORT BUILDER</vt:lpstr>
      <vt:lpstr>SQL Report Builder</vt:lpstr>
      <vt:lpstr>Demo</vt:lpstr>
      <vt:lpstr>How to break FIX stuff</vt:lpstr>
      <vt:lpstr>How to break the reports</vt:lpstr>
      <vt:lpstr>Remaining Work Becomes Inaccurate</vt:lpstr>
      <vt:lpstr>Reports that use System.State</vt:lpstr>
      <vt:lpstr>Edit the canned reports</vt:lpstr>
      <vt:lpstr>Report Server Project</vt:lpstr>
      <vt:lpstr>Demo</vt:lpstr>
      <vt:lpstr>Ad-hoc reports with Excel</vt:lpstr>
      <vt:lpstr>Access Cube From Excel</vt:lpstr>
      <vt:lpstr>Perspectives vs Cube</vt:lpstr>
      <vt:lpstr>Demo</vt:lpstr>
      <vt:lpstr>About the speaker</vt:lpstr>
    </vt:vector>
  </TitlesOfParts>
  <Company>Fawcette Technical Publications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</dc:title>
  <dc:subject>MGB 2003</dc:subject>
  <dc:creator>llloyd</dc:creator>
  <dc:description>Template design: aliciad_x000d_
Formatter:_x000d_
Event Date:_x000d_
Event Location:_x000d_
Speech Length:_x000d_
Audience:_x000d_
Key Topics:</dc:description>
  <cp:lastModifiedBy>benday</cp:lastModifiedBy>
  <cp:revision>237</cp:revision>
  <dcterms:created xsi:type="dcterms:W3CDTF">2004-06-15T18:50:25Z</dcterms:created>
  <dcterms:modified xsi:type="dcterms:W3CDTF">2008-05-14T19:48:16Z</dcterms:modified>
</cp:coreProperties>
</file>