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65" r:id="rId3"/>
    <p:sldId id="266" r:id="rId4"/>
    <p:sldId id="267" r:id="rId5"/>
    <p:sldId id="269" r:id="rId6"/>
    <p:sldId id="268" r:id="rId7"/>
    <p:sldId id="270" r:id="rId8"/>
    <p:sldId id="271" r:id="rId9"/>
    <p:sldId id="272" r:id="rId10"/>
    <p:sldId id="273" r:id="rId11"/>
    <p:sldId id="338" r:id="rId12"/>
    <p:sldId id="337" r:id="rId13"/>
    <p:sldId id="274" r:id="rId14"/>
    <p:sldId id="275" r:id="rId15"/>
    <p:sldId id="276" r:id="rId16"/>
    <p:sldId id="277" r:id="rId17"/>
    <p:sldId id="278" r:id="rId18"/>
    <p:sldId id="279" r:id="rId19"/>
    <p:sldId id="280" r:id="rId20"/>
    <p:sldId id="335" r:id="rId21"/>
    <p:sldId id="336"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356" r:id="rId37"/>
    <p:sldId id="357" r:id="rId38"/>
    <p:sldId id="358" r:id="rId39"/>
    <p:sldId id="359" r:id="rId40"/>
    <p:sldId id="360" r:id="rId41"/>
    <p:sldId id="361" r:id="rId42"/>
    <p:sldId id="362"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39" r:id="rId71"/>
    <p:sldId id="322" r:id="rId72"/>
    <p:sldId id="323" r:id="rId73"/>
    <p:sldId id="324" r:id="rId74"/>
    <p:sldId id="325" r:id="rId75"/>
    <p:sldId id="326" r:id="rId76"/>
    <p:sldId id="327" r:id="rId77"/>
    <p:sldId id="328" r:id="rId78"/>
    <p:sldId id="329" r:id="rId79"/>
    <p:sldId id="330" r:id="rId80"/>
    <p:sldId id="340" r:id="rId81"/>
    <p:sldId id="341" r:id="rId82"/>
    <p:sldId id="331" r:id="rId83"/>
    <p:sldId id="332" r:id="rId84"/>
    <p:sldId id="333" r:id="rId85"/>
    <p:sldId id="342" r:id="rId86"/>
    <p:sldId id="344" r:id="rId87"/>
    <p:sldId id="345" r:id="rId88"/>
    <p:sldId id="346" r:id="rId89"/>
    <p:sldId id="347" r:id="rId90"/>
    <p:sldId id="348" r:id="rId91"/>
    <p:sldId id="349" r:id="rId92"/>
    <p:sldId id="350" r:id="rId93"/>
    <p:sldId id="353" r:id="rId94"/>
    <p:sldId id="354" r:id="rId95"/>
    <p:sldId id="351" r:id="rId96"/>
    <p:sldId id="352" r:id="rId97"/>
    <p:sldId id="343" r:id="rId98"/>
    <p:sldId id="334" r:id="rId99"/>
  </p:sldIdLst>
  <p:sldSz cx="9144000" cy="6858000" type="screen4x3"/>
  <p:notesSz cx="6858000" cy="9144000"/>
  <p:defaultTextStyle>
    <a:defPPr>
      <a:defRPr lang="en-CA"/>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521415D9-36F7-43E2-AB2F-B90AF26B5E84}">
      <p14:sectionLst xmlns:p14="http://schemas.microsoft.com/office/powerpoint/2010/main">
        <p14:section name="Intro" id="{50414741-4B9D-4B9E-BF26-FDED55873A33}">
          <p14:sldIdLst>
            <p14:sldId id="256"/>
            <p14:sldId id="265"/>
            <p14:sldId id="266"/>
            <p14:sldId id="267"/>
            <p14:sldId id="269"/>
            <p14:sldId id="268"/>
            <p14:sldId id="270"/>
            <p14:sldId id="271"/>
          </p14:sldIdLst>
        </p14:section>
        <p14:section name="Goals" id="{181955B7-FB46-4C3F-98D9-A2EB609F4DB6}">
          <p14:sldIdLst>
            <p14:sldId id="272"/>
            <p14:sldId id="273"/>
            <p14:sldId id="338"/>
            <p14:sldId id="337"/>
            <p14:sldId id="274"/>
            <p14:sldId id="275"/>
            <p14:sldId id="276"/>
            <p14:sldId id="277"/>
            <p14:sldId id="278"/>
            <p14:sldId id="279"/>
            <p14:sldId id="280"/>
            <p14:sldId id="335"/>
            <p14:sldId id="336"/>
            <p14:sldId id="281"/>
            <p14:sldId id="282"/>
            <p14:sldId id="283"/>
            <p14:sldId id="284"/>
            <p14:sldId id="285"/>
            <p14:sldId id="286"/>
            <p14:sldId id="287"/>
            <p14:sldId id="288"/>
            <p14:sldId id="289"/>
            <p14:sldId id="290"/>
            <p14:sldId id="291"/>
            <p14:sldId id="292"/>
            <p14:sldId id="293"/>
            <p14:sldId id="294"/>
            <p14:sldId id="356"/>
            <p14:sldId id="357"/>
            <p14:sldId id="358"/>
            <p14:sldId id="359"/>
            <p14:sldId id="360"/>
            <p14:sldId id="361"/>
            <p14:sldId id="362"/>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39"/>
            <p14:sldId id="322"/>
            <p14:sldId id="323"/>
            <p14:sldId id="324"/>
            <p14:sldId id="325"/>
            <p14:sldId id="326"/>
            <p14:sldId id="327"/>
            <p14:sldId id="328"/>
            <p14:sldId id="329"/>
            <p14:sldId id="330"/>
            <p14:sldId id="340"/>
            <p14:sldId id="341"/>
            <p14:sldId id="331"/>
            <p14:sldId id="332"/>
            <p14:sldId id="333"/>
          </p14:sldIdLst>
        </p14:section>
        <p14:section name="Help yourself." id="{CDF03B25-DD2E-4543-A04B-042DE2A1BB96}">
          <p14:sldIdLst>
            <p14:sldId id="342"/>
            <p14:sldId id="344"/>
            <p14:sldId id="345"/>
            <p14:sldId id="346"/>
            <p14:sldId id="347"/>
            <p14:sldId id="348"/>
            <p14:sldId id="349"/>
          </p14:sldIdLst>
        </p14:section>
        <p14:section name="Help the PO" id="{DA11E0C4-A172-46F8-9D4F-BE934884A955}">
          <p14:sldIdLst>
            <p14:sldId id="350"/>
            <p14:sldId id="353"/>
            <p14:sldId id="354"/>
            <p14:sldId id="351"/>
            <p14:sldId id="352"/>
          </p14:sldIdLst>
        </p14:section>
        <p14:section name="Outro" id="{3819A23E-6055-466D-8684-53299CE9540D}">
          <p14:sldIdLst>
            <p14:sldId id="343"/>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D7D9DF"/>
    <a:srgbClr val="89A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gif"/></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1.gif"/></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image" Target="../media/image11.gif"/></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1.gif"/></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image" Target="../media/image11.gif"/></Relationships>
</file>

<file path=ppt/diagrams/_rels/drawing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A4A1882D-988C-42E2-83A1-903D70823B10}" srcId="{218B0E8C-C3A9-4E25-A48E-D85229CBBC3C}" destId="{62C284C1-9F4F-4877-AAC7-7164BEDF6721}" srcOrd="0" destOrd="0" parTransId="{CEF79CD5-0032-4590-B45F-ED708FAF9BBC}" sibTransId="{3B88735C-3E29-45B5-A4C0-3D79BEB0E880}"/>
    <dgm:cxn modelId="{A31E54B8-2362-4EB3-B13C-49BBA6ED51DE}" type="presOf" srcId="{62C284C1-9F4F-4877-AAC7-7164BEDF6721}" destId="{557C068E-C78B-4990-9158-CE8467147E76}" srcOrd="1" destOrd="0" presId="urn:microsoft.com/office/officeart/2005/8/layout/hList7"/>
    <dgm:cxn modelId="{AD0E65C6-AA1B-427A-993E-E266BCDF8F3A}" type="presOf" srcId="{3B88735C-3E29-45B5-A4C0-3D79BEB0E880}" destId="{31105230-293C-4232-AB54-A04C1DA15B89}" srcOrd="0" destOrd="0" presId="urn:microsoft.com/office/officeart/2005/8/layout/hList7"/>
    <dgm:cxn modelId="{9FDC095F-2800-48A7-89D7-8DECEF5C5F21}" type="presOf" srcId="{218B0E8C-C3A9-4E25-A48E-D85229CBBC3C}" destId="{4C0FCCE5-5ED1-484A-99A1-C312693E69EA}" srcOrd="0" destOrd="0" presId="urn:microsoft.com/office/officeart/2005/8/layout/hList7"/>
    <dgm:cxn modelId="{63597D85-A211-4958-8559-6600141F429C}" type="presOf" srcId="{E4B97E67-0842-4FEC-AE9A-5826FAAEE7C1}" destId="{111BE641-4A6F-42D1-A276-459126CE56F6}" srcOrd="0" destOrd="0" presId="urn:microsoft.com/office/officeart/2005/8/layout/hList7"/>
    <dgm:cxn modelId="{4A7FDD30-87C2-47F4-A614-50133883DFC8}" type="presOf" srcId="{AC742FDC-15A9-48AE-A633-63F9137A7DE4}" destId="{3AA21E70-B77D-4F22-8175-3EA2E76380D9}" srcOrd="1" destOrd="0" presId="urn:microsoft.com/office/officeart/2005/8/layout/hList7"/>
    <dgm:cxn modelId="{ED5469D3-0383-43AD-9962-B70CA4187207}" type="presOf" srcId="{D39EDB5A-8059-4068-8B38-06CEB54E972E}" destId="{2B7FAFEC-797B-4259-9E78-3CB893E0ACC7}" srcOrd="0"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F5898C35-4537-4D14-911A-19CD7B2F7E6B}" type="presOf" srcId="{D39EDB5A-8059-4068-8B38-06CEB54E972E}" destId="{78D859A1-A864-47F9-9456-DFDD687EFB56}" srcOrd="1" destOrd="0" presId="urn:microsoft.com/office/officeart/2005/8/layout/hList7"/>
    <dgm:cxn modelId="{4DBD1AE8-FB6B-4809-B9A4-1FF7039F1CBE}" srcId="{218B0E8C-C3A9-4E25-A48E-D85229CBBC3C}" destId="{AC742FDC-15A9-48AE-A633-63F9137A7DE4}" srcOrd="1" destOrd="0" parTransId="{04DECCA3-6066-445B-BCBC-0F92E9B5CA4A}" sibTransId="{E4B97E67-0842-4FEC-AE9A-5826FAAEE7C1}"/>
    <dgm:cxn modelId="{C1017314-C25F-490B-8E60-BE26B893E451}" type="presOf" srcId="{62C284C1-9F4F-4877-AAC7-7164BEDF6721}" destId="{8C0A4B11-B472-4288-A7C7-C89A8F8AB61A}" srcOrd="0" destOrd="0" presId="urn:microsoft.com/office/officeart/2005/8/layout/hList7"/>
    <dgm:cxn modelId="{902021AA-CDE6-46DC-B658-222A93448258}" type="presOf" srcId="{AC742FDC-15A9-48AE-A633-63F9137A7DE4}" destId="{DE694FEA-D12B-4DE5-A56A-5237233562AF}" srcOrd="0" destOrd="0" presId="urn:microsoft.com/office/officeart/2005/8/layout/hList7"/>
    <dgm:cxn modelId="{4FC37D52-3D0F-499A-8D1E-7B39E808B334}" type="presParOf" srcId="{4C0FCCE5-5ED1-484A-99A1-C312693E69EA}" destId="{9270FB3B-2CEB-432C-B04F-4AAE01C14960}" srcOrd="0" destOrd="0" presId="urn:microsoft.com/office/officeart/2005/8/layout/hList7"/>
    <dgm:cxn modelId="{BAF4ED03-4179-40B1-B14A-CB1176C24055}" type="presParOf" srcId="{4C0FCCE5-5ED1-484A-99A1-C312693E69EA}" destId="{AC535765-50E3-4FC4-8ABB-E01CC58EB3CF}" srcOrd="1" destOrd="0" presId="urn:microsoft.com/office/officeart/2005/8/layout/hList7"/>
    <dgm:cxn modelId="{868CCE27-6CF0-4EE8-A252-071EFE182C83}" type="presParOf" srcId="{AC535765-50E3-4FC4-8ABB-E01CC58EB3CF}" destId="{DA6BDAC4-D53B-4053-9084-1AFFF3B3922D}" srcOrd="0" destOrd="0" presId="urn:microsoft.com/office/officeart/2005/8/layout/hList7"/>
    <dgm:cxn modelId="{6BCAA08F-979B-45C7-BA5B-34DCDDE42C09}" type="presParOf" srcId="{DA6BDAC4-D53B-4053-9084-1AFFF3B3922D}" destId="{8C0A4B11-B472-4288-A7C7-C89A8F8AB61A}" srcOrd="0" destOrd="0" presId="urn:microsoft.com/office/officeart/2005/8/layout/hList7"/>
    <dgm:cxn modelId="{1DE5EFB3-BA8C-41E1-AA2C-22838E174FF0}" type="presParOf" srcId="{DA6BDAC4-D53B-4053-9084-1AFFF3B3922D}" destId="{557C068E-C78B-4990-9158-CE8467147E76}" srcOrd="1" destOrd="0" presId="urn:microsoft.com/office/officeart/2005/8/layout/hList7"/>
    <dgm:cxn modelId="{3A0C2348-BC2D-47B2-86D3-5E493C277F21}" type="presParOf" srcId="{DA6BDAC4-D53B-4053-9084-1AFFF3B3922D}" destId="{DBFB357A-DCF1-45C5-BDD3-8E011FB0CF1E}" srcOrd="2" destOrd="0" presId="urn:microsoft.com/office/officeart/2005/8/layout/hList7"/>
    <dgm:cxn modelId="{0C4049F5-D7DE-4225-A86A-CADD2C285E7C}" type="presParOf" srcId="{DA6BDAC4-D53B-4053-9084-1AFFF3B3922D}" destId="{4F4918B6-9FE3-4DD3-9666-600906D3B394}" srcOrd="3" destOrd="0" presId="urn:microsoft.com/office/officeart/2005/8/layout/hList7"/>
    <dgm:cxn modelId="{7CD32305-2E88-46FA-BEC0-F9A80730F4F9}" type="presParOf" srcId="{AC535765-50E3-4FC4-8ABB-E01CC58EB3CF}" destId="{31105230-293C-4232-AB54-A04C1DA15B89}" srcOrd="1" destOrd="0" presId="urn:microsoft.com/office/officeart/2005/8/layout/hList7"/>
    <dgm:cxn modelId="{C93710F2-49B8-4FCB-B024-9F35208EC53A}" type="presParOf" srcId="{AC535765-50E3-4FC4-8ABB-E01CC58EB3CF}" destId="{7A36E787-96AE-41A7-9F58-309C6C1EEB8E}" srcOrd="2" destOrd="0" presId="urn:microsoft.com/office/officeart/2005/8/layout/hList7"/>
    <dgm:cxn modelId="{03E6B391-4C66-4F97-993C-ECA939EA407C}" type="presParOf" srcId="{7A36E787-96AE-41A7-9F58-309C6C1EEB8E}" destId="{DE694FEA-D12B-4DE5-A56A-5237233562AF}" srcOrd="0" destOrd="0" presId="urn:microsoft.com/office/officeart/2005/8/layout/hList7"/>
    <dgm:cxn modelId="{567D8764-9A92-41DC-8C8B-7844285B98E1}" type="presParOf" srcId="{7A36E787-96AE-41A7-9F58-309C6C1EEB8E}" destId="{3AA21E70-B77D-4F22-8175-3EA2E76380D9}" srcOrd="1" destOrd="0" presId="urn:microsoft.com/office/officeart/2005/8/layout/hList7"/>
    <dgm:cxn modelId="{1FF9C74F-3345-4F58-812A-D48745C4CA87}" type="presParOf" srcId="{7A36E787-96AE-41A7-9F58-309C6C1EEB8E}" destId="{09280C79-3554-45FF-8BFD-53F433481A26}" srcOrd="2" destOrd="0" presId="urn:microsoft.com/office/officeart/2005/8/layout/hList7"/>
    <dgm:cxn modelId="{2F02EB1F-80F7-4BB5-871A-045373CDA0AF}" type="presParOf" srcId="{7A36E787-96AE-41A7-9F58-309C6C1EEB8E}" destId="{43FC132F-3907-488C-93CD-456F89E6E288}" srcOrd="3" destOrd="0" presId="urn:microsoft.com/office/officeart/2005/8/layout/hList7"/>
    <dgm:cxn modelId="{0F698CE2-5D5E-45C5-BFF0-1B1B9CC709E0}" type="presParOf" srcId="{AC535765-50E3-4FC4-8ABB-E01CC58EB3CF}" destId="{111BE641-4A6F-42D1-A276-459126CE56F6}" srcOrd="3" destOrd="0" presId="urn:microsoft.com/office/officeart/2005/8/layout/hList7"/>
    <dgm:cxn modelId="{DF1562DF-2179-478D-812B-26299B266E87}" type="presParOf" srcId="{AC535765-50E3-4FC4-8ABB-E01CC58EB3CF}" destId="{324DA8E1-EF5F-4F76-B7E6-BB26EF84142A}" srcOrd="4" destOrd="0" presId="urn:microsoft.com/office/officeart/2005/8/layout/hList7"/>
    <dgm:cxn modelId="{F29FFAE4-B2E5-4CD9-8A18-AC73EB142C0A}" type="presParOf" srcId="{324DA8E1-EF5F-4F76-B7E6-BB26EF84142A}" destId="{2B7FAFEC-797B-4259-9E78-3CB893E0ACC7}" srcOrd="0" destOrd="0" presId="urn:microsoft.com/office/officeart/2005/8/layout/hList7"/>
    <dgm:cxn modelId="{745F1479-B1A4-446B-A434-3F46279727D4}" type="presParOf" srcId="{324DA8E1-EF5F-4F76-B7E6-BB26EF84142A}" destId="{78D859A1-A864-47F9-9456-DFDD687EFB56}" srcOrd="1" destOrd="0" presId="urn:microsoft.com/office/officeart/2005/8/layout/hList7"/>
    <dgm:cxn modelId="{A30D9317-D9C4-4654-B42F-73F7B536B14C}" type="presParOf" srcId="{324DA8E1-EF5F-4F76-B7E6-BB26EF84142A}" destId="{0D9E6B01-8AA4-41CF-9FFF-76EC61BBDA03}" srcOrd="2" destOrd="0" presId="urn:microsoft.com/office/officeart/2005/8/layout/hList7"/>
    <dgm:cxn modelId="{DCC366C2-4748-4086-A773-39C665D6083D}"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714BC88B-5B95-42E6-B1E5-F94AEBF10957}" type="presOf" srcId="{D39EDB5A-8059-4068-8B38-06CEB54E972E}" destId="{78D859A1-A864-47F9-9456-DFDD687EFB56}" srcOrd="1" destOrd="0" presId="urn:microsoft.com/office/officeart/2005/8/layout/hList7"/>
    <dgm:cxn modelId="{A4A1882D-988C-42E2-83A1-903D70823B10}" srcId="{218B0E8C-C3A9-4E25-A48E-D85229CBBC3C}" destId="{62C284C1-9F4F-4877-AAC7-7164BEDF6721}" srcOrd="0" destOrd="0" parTransId="{CEF79CD5-0032-4590-B45F-ED708FAF9BBC}" sibTransId="{3B88735C-3E29-45B5-A4C0-3D79BEB0E880}"/>
    <dgm:cxn modelId="{D8D1DCD4-3AE9-461C-97A8-011EBD3CC976}" type="presOf" srcId="{218B0E8C-C3A9-4E25-A48E-D85229CBBC3C}" destId="{4C0FCCE5-5ED1-484A-99A1-C312693E69EA}" srcOrd="0" destOrd="0" presId="urn:microsoft.com/office/officeart/2005/8/layout/hList7"/>
    <dgm:cxn modelId="{95C421BC-64EC-4AFD-9B17-FE861FC81F26}" type="presOf" srcId="{AC742FDC-15A9-48AE-A633-63F9137A7DE4}" destId="{3AA21E70-B77D-4F22-8175-3EA2E76380D9}" srcOrd="1" destOrd="0" presId="urn:microsoft.com/office/officeart/2005/8/layout/hList7"/>
    <dgm:cxn modelId="{E874B922-2F15-4337-9204-BE48F7AA8A3E}" type="presOf" srcId="{E4B97E67-0842-4FEC-AE9A-5826FAAEE7C1}" destId="{111BE641-4A6F-42D1-A276-459126CE56F6}" srcOrd="0" destOrd="0" presId="urn:microsoft.com/office/officeart/2005/8/layout/hList7"/>
    <dgm:cxn modelId="{042A800B-C5DC-48EB-81DC-0A343C92D748}" type="presOf" srcId="{D39EDB5A-8059-4068-8B38-06CEB54E972E}" destId="{2B7FAFEC-797B-4259-9E78-3CB893E0ACC7}" srcOrd="0" destOrd="0" presId="urn:microsoft.com/office/officeart/2005/8/layout/hList7"/>
    <dgm:cxn modelId="{2FB24847-6B06-4BFC-A8C0-E030FA1BD108}" type="presOf" srcId="{62C284C1-9F4F-4877-AAC7-7164BEDF6721}" destId="{557C068E-C78B-4990-9158-CE8467147E76}" srcOrd="1"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4DBD1AE8-FB6B-4809-B9A4-1FF7039F1CBE}" srcId="{218B0E8C-C3A9-4E25-A48E-D85229CBBC3C}" destId="{AC742FDC-15A9-48AE-A633-63F9137A7DE4}" srcOrd="1" destOrd="0" parTransId="{04DECCA3-6066-445B-BCBC-0F92E9B5CA4A}" sibTransId="{E4B97E67-0842-4FEC-AE9A-5826FAAEE7C1}"/>
    <dgm:cxn modelId="{F539729B-660B-44E3-8107-F14052E2D42D}" type="presOf" srcId="{AC742FDC-15A9-48AE-A633-63F9137A7DE4}" destId="{DE694FEA-D12B-4DE5-A56A-5237233562AF}" srcOrd="0" destOrd="0" presId="urn:microsoft.com/office/officeart/2005/8/layout/hList7"/>
    <dgm:cxn modelId="{175EEFA6-8167-49A7-BAA9-696A267E3CF0}" type="presOf" srcId="{62C284C1-9F4F-4877-AAC7-7164BEDF6721}" destId="{8C0A4B11-B472-4288-A7C7-C89A8F8AB61A}" srcOrd="0" destOrd="0" presId="urn:microsoft.com/office/officeart/2005/8/layout/hList7"/>
    <dgm:cxn modelId="{641B7A65-2FB8-47C7-A88D-3D7E5F1D7954}" type="presOf" srcId="{3B88735C-3E29-45B5-A4C0-3D79BEB0E880}" destId="{31105230-293C-4232-AB54-A04C1DA15B89}" srcOrd="0" destOrd="0" presId="urn:microsoft.com/office/officeart/2005/8/layout/hList7"/>
    <dgm:cxn modelId="{13A3CB71-F9B8-449B-BF31-541848CCFF34}" type="presParOf" srcId="{4C0FCCE5-5ED1-484A-99A1-C312693E69EA}" destId="{9270FB3B-2CEB-432C-B04F-4AAE01C14960}" srcOrd="0" destOrd="0" presId="urn:microsoft.com/office/officeart/2005/8/layout/hList7"/>
    <dgm:cxn modelId="{0AA6A019-CF59-48C6-8588-C17FD01BA2CC}" type="presParOf" srcId="{4C0FCCE5-5ED1-484A-99A1-C312693E69EA}" destId="{AC535765-50E3-4FC4-8ABB-E01CC58EB3CF}" srcOrd="1" destOrd="0" presId="urn:microsoft.com/office/officeart/2005/8/layout/hList7"/>
    <dgm:cxn modelId="{108D7B56-108F-46D2-92FF-E939790B0A0E}" type="presParOf" srcId="{AC535765-50E3-4FC4-8ABB-E01CC58EB3CF}" destId="{DA6BDAC4-D53B-4053-9084-1AFFF3B3922D}" srcOrd="0" destOrd="0" presId="urn:microsoft.com/office/officeart/2005/8/layout/hList7"/>
    <dgm:cxn modelId="{081D7D4A-EB9E-494E-BC2D-9D21D1919AAC}" type="presParOf" srcId="{DA6BDAC4-D53B-4053-9084-1AFFF3B3922D}" destId="{8C0A4B11-B472-4288-A7C7-C89A8F8AB61A}" srcOrd="0" destOrd="0" presId="urn:microsoft.com/office/officeart/2005/8/layout/hList7"/>
    <dgm:cxn modelId="{B746B91F-89B3-4E1A-B0DC-16A4B805FAA5}" type="presParOf" srcId="{DA6BDAC4-D53B-4053-9084-1AFFF3B3922D}" destId="{557C068E-C78B-4990-9158-CE8467147E76}" srcOrd="1" destOrd="0" presId="urn:microsoft.com/office/officeart/2005/8/layout/hList7"/>
    <dgm:cxn modelId="{E5B62312-57F8-4A34-80E1-689FB4CC8319}" type="presParOf" srcId="{DA6BDAC4-D53B-4053-9084-1AFFF3B3922D}" destId="{DBFB357A-DCF1-45C5-BDD3-8E011FB0CF1E}" srcOrd="2" destOrd="0" presId="urn:microsoft.com/office/officeart/2005/8/layout/hList7"/>
    <dgm:cxn modelId="{E04659C5-FFB4-4DAA-ABEA-E313AA871E54}" type="presParOf" srcId="{DA6BDAC4-D53B-4053-9084-1AFFF3B3922D}" destId="{4F4918B6-9FE3-4DD3-9666-600906D3B394}" srcOrd="3" destOrd="0" presId="urn:microsoft.com/office/officeart/2005/8/layout/hList7"/>
    <dgm:cxn modelId="{E48A9D50-E6EC-42FB-8C62-0DA9670BD8A1}" type="presParOf" srcId="{AC535765-50E3-4FC4-8ABB-E01CC58EB3CF}" destId="{31105230-293C-4232-AB54-A04C1DA15B89}" srcOrd="1" destOrd="0" presId="urn:microsoft.com/office/officeart/2005/8/layout/hList7"/>
    <dgm:cxn modelId="{9D8DE1EA-9490-466D-991F-46A4C522C4BF}" type="presParOf" srcId="{AC535765-50E3-4FC4-8ABB-E01CC58EB3CF}" destId="{7A36E787-96AE-41A7-9F58-309C6C1EEB8E}" srcOrd="2" destOrd="0" presId="urn:microsoft.com/office/officeart/2005/8/layout/hList7"/>
    <dgm:cxn modelId="{E9CB6DEE-46F4-46A0-9DE4-9CCDED442CA9}" type="presParOf" srcId="{7A36E787-96AE-41A7-9F58-309C6C1EEB8E}" destId="{DE694FEA-D12B-4DE5-A56A-5237233562AF}" srcOrd="0" destOrd="0" presId="urn:microsoft.com/office/officeart/2005/8/layout/hList7"/>
    <dgm:cxn modelId="{E8B30F98-A20E-4EF0-90C0-4135C86AF999}" type="presParOf" srcId="{7A36E787-96AE-41A7-9F58-309C6C1EEB8E}" destId="{3AA21E70-B77D-4F22-8175-3EA2E76380D9}" srcOrd="1" destOrd="0" presId="urn:microsoft.com/office/officeart/2005/8/layout/hList7"/>
    <dgm:cxn modelId="{FE73A959-59C5-4D84-8493-8D20F72DB06C}" type="presParOf" srcId="{7A36E787-96AE-41A7-9F58-309C6C1EEB8E}" destId="{09280C79-3554-45FF-8BFD-53F433481A26}" srcOrd="2" destOrd="0" presId="urn:microsoft.com/office/officeart/2005/8/layout/hList7"/>
    <dgm:cxn modelId="{B4708464-B114-47FC-A0C3-4EBFE91997EE}" type="presParOf" srcId="{7A36E787-96AE-41A7-9F58-309C6C1EEB8E}" destId="{43FC132F-3907-488C-93CD-456F89E6E288}" srcOrd="3" destOrd="0" presId="urn:microsoft.com/office/officeart/2005/8/layout/hList7"/>
    <dgm:cxn modelId="{884568D4-B5C3-4E6E-9CDA-FD017827D450}" type="presParOf" srcId="{AC535765-50E3-4FC4-8ABB-E01CC58EB3CF}" destId="{111BE641-4A6F-42D1-A276-459126CE56F6}" srcOrd="3" destOrd="0" presId="urn:microsoft.com/office/officeart/2005/8/layout/hList7"/>
    <dgm:cxn modelId="{58F986BF-B9DA-464D-B436-BEFA3AF7ED6D}" type="presParOf" srcId="{AC535765-50E3-4FC4-8ABB-E01CC58EB3CF}" destId="{324DA8E1-EF5F-4F76-B7E6-BB26EF84142A}" srcOrd="4" destOrd="0" presId="urn:microsoft.com/office/officeart/2005/8/layout/hList7"/>
    <dgm:cxn modelId="{051C6B25-7AC7-4901-ADA1-0EDC8A677E62}" type="presParOf" srcId="{324DA8E1-EF5F-4F76-B7E6-BB26EF84142A}" destId="{2B7FAFEC-797B-4259-9E78-3CB893E0ACC7}" srcOrd="0" destOrd="0" presId="urn:microsoft.com/office/officeart/2005/8/layout/hList7"/>
    <dgm:cxn modelId="{9772BC43-FA00-4A89-93BD-C66DC41CC911}" type="presParOf" srcId="{324DA8E1-EF5F-4F76-B7E6-BB26EF84142A}" destId="{78D859A1-A864-47F9-9456-DFDD687EFB56}" srcOrd="1" destOrd="0" presId="urn:microsoft.com/office/officeart/2005/8/layout/hList7"/>
    <dgm:cxn modelId="{1D8481E5-0F48-455E-94EE-9C7CE5034DF3}" type="presParOf" srcId="{324DA8E1-EF5F-4F76-B7E6-BB26EF84142A}" destId="{0D9E6B01-8AA4-41CF-9FFF-76EC61BBDA03}" srcOrd="2" destOrd="0" presId="urn:microsoft.com/office/officeart/2005/8/layout/hList7"/>
    <dgm:cxn modelId="{D4D7D30A-0C60-4D6D-91D4-38A8944ABCD9}"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A4A1882D-988C-42E2-83A1-903D70823B10}" srcId="{218B0E8C-C3A9-4E25-A48E-D85229CBBC3C}" destId="{62C284C1-9F4F-4877-AAC7-7164BEDF6721}" srcOrd="0" destOrd="0" parTransId="{CEF79CD5-0032-4590-B45F-ED708FAF9BBC}" sibTransId="{3B88735C-3E29-45B5-A4C0-3D79BEB0E880}"/>
    <dgm:cxn modelId="{0E262F85-4A2F-4190-B663-B12DC828091A}" type="presOf" srcId="{62C284C1-9F4F-4877-AAC7-7164BEDF6721}" destId="{557C068E-C78B-4990-9158-CE8467147E76}" srcOrd="1" destOrd="0" presId="urn:microsoft.com/office/officeart/2005/8/layout/hList7"/>
    <dgm:cxn modelId="{C332C5AE-CEA7-4C53-ABAA-10D9891DDE40}" type="presOf" srcId="{218B0E8C-C3A9-4E25-A48E-D85229CBBC3C}" destId="{4C0FCCE5-5ED1-484A-99A1-C312693E69EA}" srcOrd="0" destOrd="0" presId="urn:microsoft.com/office/officeart/2005/8/layout/hList7"/>
    <dgm:cxn modelId="{494390E3-6D3A-4DEC-8641-2802B71397FF}" type="presOf" srcId="{AC742FDC-15A9-48AE-A633-63F9137A7DE4}" destId="{3AA21E70-B77D-4F22-8175-3EA2E76380D9}" srcOrd="1" destOrd="0" presId="urn:microsoft.com/office/officeart/2005/8/layout/hList7"/>
    <dgm:cxn modelId="{96B5D84D-787B-4CBF-B7E3-42C24ED137D3}" type="presOf" srcId="{D39EDB5A-8059-4068-8B38-06CEB54E972E}" destId="{78D859A1-A864-47F9-9456-DFDD687EFB56}" srcOrd="1" destOrd="0" presId="urn:microsoft.com/office/officeart/2005/8/layout/hList7"/>
    <dgm:cxn modelId="{946DA7FC-5723-4B2C-A6E4-12624ED8D61F}" type="presOf" srcId="{E4B97E67-0842-4FEC-AE9A-5826FAAEE7C1}" destId="{111BE641-4A6F-42D1-A276-459126CE56F6}" srcOrd="0"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4DBD1AE8-FB6B-4809-B9A4-1FF7039F1CBE}" srcId="{218B0E8C-C3A9-4E25-A48E-D85229CBBC3C}" destId="{AC742FDC-15A9-48AE-A633-63F9137A7DE4}" srcOrd="1" destOrd="0" parTransId="{04DECCA3-6066-445B-BCBC-0F92E9B5CA4A}" sibTransId="{E4B97E67-0842-4FEC-AE9A-5826FAAEE7C1}"/>
    <dgm:cxn modelId="{079FCC90-1A5A-491F-897F-89E753373D7E}" type="presOf" srcId="{AC742FDC-15A9-48AE-A633-63F9137A7DE4}" destId="{DE694FEA-D12B-4DE5-A56A-5237233562AF}" srcOrd="0" destOrd="0" presId="urn:microsoft.com/office/officeart/2005/8/layout/hList7"/>
    <dgm:cxn modelId="{325254F1-C465-4529-959A-F30A662CE9C4}" type="presOf" srcId="{D39EDB5A-8059-4068-8B38-06CEB54E972E}" destId="{2B7FAFEC-797B-4259-9E78-3CB893E0ACC7}" srcOrd="0" destOrd="0" presId="urn:microsoft.com/office/officeart/2005/8/layout/hList7"/>
    <dgm:cxn modelId="{8CD60E9C-7A0D-482D-9E39-B3404BC97433}" type="presOf" srcId="{62C284C1-9F4F-4877-AAC7-7164BEDF6721}" destId="{8C0A4B11-B472-4288-A7C7-C89A8F8AB61A}" srcOrd="0" destOrd="0" presId="urn:microsoft.com/office/officeart/2005/8/layout/hList7"/>
    <dgm:cxn modelId="{C0C7281C-A4E3-460A-8716-E327AF8B5915}" type="presOf" srcId="{3B88735C-3E29-45B5-A4C0-3D79BEB0E880}" destId="{31105230-293C-4232-AB54-A04C1DA15B89}" srcOrd="0" destOrd="0" presId="urn:microsoft.com/office/officeart/2005/8/layout/hList7"/>
    <dgm:cxn modelId="{DDE70C8B-7160-47B4-AFE3-35C58AD19324}" type="presParOf" srcId="{4C0FCCE5-5ED1-484A-99A1-C312693E69EA}" destId="{9270FB3B-2CEB-432C-B04F-4AAE01C14960}" srcOrd="0" destOrd="0" presId="urn:microsoft.com/office/officeart/2005/8/layout/hList7"/>
    <dgm:cxn modelId="{67489B3B-D958-4C36-9B20-11A9AED7C947}" type="presParOf" srcId="{4C0FCCE5-5ED1-484A-99A1-C312693E69EA}" destId="{AC535765-50E3-4FC4-8ABB-E01CC58EB3CF}" srcOrd="1" destOrd="0" presId="urn:microsoft.com/office/officeart/2005/8/layout/hList7"/>
    <dgm:cxn modelId="{D89B00A4-EC98-4C47-BF0D-DD6CD7F14195}" type="presParOf" srcId="{AC535765-50E3-4FC4-8ABB-E01CC58EB3CF}" destId="{DA6BDAC4-D53B-4053-9084-1AFFF3B3922D}" srcOrd="0" destOrd="0" presId="urn:microsoft.com/office/officeart/2005/8/layout/hList7"/>
    <dgm:cxn modelId="{DD5F09C1-C634-478F-A2B0-F86CF93E18B0}" type="presParOf" srcId="{DA6BDAC4-D53B-4053-9084-1AFFF3B3922D}" destId="{8C0A4B11-B472-4288-A7C7-C89A8F8AB61A}" srcOrd="0" destOrd="0" presId="urn:microsoft.com/office/officeart/2005/8/layout/hList7"/>
    <dgm:cxn modelId="{4B3185D7-34F5-49A7-B8E2-46039E166077}" type="presParOf" srcId="{DA6BDAC4-D53B-4053-9084-1AFFF3B3922D}" destId="{557C068E-C78B-4990-9158-CE8467147E76}" srcOrd="1" destOrd="0" presId="urn:microsoft.com/office/officeart/2005/8/layout/hList7"/>
    <dgm:cxn modelId="{F0EFB442-AF29-4013-A1B5-93EDD7B8DBA1}" type="presParOf" srcId="{DA6BDAC4-D53B-4053-9084-1AFFF3B3922D}" destId="{DBFB357A-DCF1-45C5-BDD3-8E011FB0CF1E}" srcOrd="2" destOrd="0" presId="urn:microsoft.com/office/officeart/2005/8/layout/hList7"/>
    <dgm:cxn modelId="{0566EE54-DE4D-4EBD-B7B9-7C1ED2284A7F}" type="presParOf" srcId="{DA6BDAC4-D53B-4053-9084-1AFFF3B3922D}" destId="{4F4918B6-9FE3-4DD3-9666-600906D3B394}" srcOrd="3" destOrd="0" presId="urn:microsoft.com/office/officeart/2005/8/layout/hList7"/>
    <dgm:cxn modelId="{A98B71D9-C9F1-4D21-8E7B-2515E38965CD}" type="presParOf" srcId="{AC535765-50E3-4FC4-8ABB-E01CC58EB3CF}" destId="{31105230-293C-4232-AB54-A04C1DA15B89}" srcOrd="1" destOrd="0" presId="urn:microsoft.com/office/officeart/2005/8/layout/hList7"/>
    <dgm:cxn modelId="{94F483B8-10B4-413A-AFF6-CDA8FA4C6115}" type="presParOf" srcId="{AC535765-50E3-4FC4-8ABB-E01CC58EB3CF}" destId="{7A36E787-96AE-41A7-9F58-309C6C1EEB8E}" srcOrd="2" destOrd="0" presId="urn:microsoft.com/office/officeart/2005/8/layout/hList7"/>
    <dgm:cxn modelId="{5B573841-C62D-40BE-809D-220D43A97580}" type="presParOf" srcId="{7A36E787-96AE-41A7-9F58-309C6C1EEB8E}" destId="{DE694FEA-D12B-4DE5-A56A-5237233562AF}" srcOrd="0" destOrd="0" presId="urn:microsoft.com/office/officeart/2005/8/layout/hList7"/>
    <dgm:cxn modelId="{52031E8A-57EA-41E0-BC67-249EFE0D40E8}" type="presParOf" srcId="{7A36E787-96AE-41A7-9F58-309C6C1EEB8E}" destId="{3AA21E70-B77D-4F22-8175-3EA2E76380D9}" srcOrd="1" destOrd="0" presId="urn:microsoft.com/office/officeart/2005/8/layout/hList7"/>
    <dgm:cxn modelId="{CCCDF172-BEEE-4FE0-929C-73A9AF8BDD08}" type="presParOf" srcId="{7A36E787-96AE-41A7-9F58-309C6C1EEB8E}" destId="{09280C79-3554-45FF-8BFD-53F433481A26}" srcOrd="2" destOrd="0" presId="urn:microsoft.com/office/officeart/2005/8/layout/hList7"/>
    <dgm:cxn modelId="{4DF50AE2-6C26-4AD8-A468-CE096B9FCCA5}" type="presParOf" srcId="{7A36E787-96AE-41A7-9F58-309C6C1EEB8E}" destId="{43FC132F-3907-488C-93CD-456F89E6E288}" srcOrd="3" destOrd="0" presId="urn:microsoft.com/office/officeart/2005/8/layout/hList7"/>
    <dgm:cxn modelId="{18A5A7D2-5713-49DB-8FAE-18723FF5D36F}" type="presParOf" srcId="{AC535765-50E3-4FC4-8ABB-E01CC58EB3CF}" destId="{111BE641-4A6F-42D1-A276-459126CE56F6}" srcOrd="3" destOrd="0" presId="urn:microsoft.com/office/officeart/2005/8/layout/hList7"/>
    <dgm:cxn modelId="{10359B2C-4A77-4469-9766-F5B614745042}" type="presParOf" srcId="{AC535765-50E3-4FC4-8ABB-E01CC58EB3CF}" destId="{324DA8E1-EF5F-4F76-B7E6-BB26EF84142A}" srcOrd="4" destOrd="0" presId="urn:microsoft.com/office/officeart/2005/8/layout/hList7"/>
    <dgm:cxn modelId="{6D815E34-AFDB-4C6A-99EC-37BE8DAA0102}" type="presParOf" srcId="{324DA8E1-EF5F-4F76-B7E6-BB26EF84142A}" destId="{2B7FAFEC-797B-4259-9E78-3CB893E0ACC7}" srcOrd="0" destOrd="0" presId="urn:microsoft.com/office/officeart/2005/8/layout/hList7"/>
    <dgm:cxn modelId="{8AE48EA3-D861-41F2-8D38-24C65561FD3F}" type="presParOf" srcId="{324DA8E1-EF5F-4F76-B7E6-BB26EF84142A}" destId="{78D859A1-A864-47F9-9456-DFDD687EFB56}" srcOrd="1" destOrd="0" presId="urn:microsoft.com/office/officeart/2005/8/layout/hList7"/>
    <dgm:cxn modelId="{9123F4B4-69EB-4337-98F3-389717A0B5C6}" type="presParOf" srcId="{324DA8E1-EF5F-4F76-B7E6-BB26EF84142A}" destId="{0D9E6B01-8AA4-41CF-9FFF-76EC61BBDA03}" srcOrd="2" destOrd="0" presId="urn:microsoft.com/office/officeart/2005/8/layout/hList7"/>
    <dgm:cxn modelId="{C8C611F8-372B-4F5E-8041-FA1037A3FC22}"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dgm:pt>
  </dgm:ptLst>
  <dgm:cxnLst>
    <dgm:cxn modelId="{A4A1882D-988C-42E2-83A1-903D70823B10}" srcId="{218B0E8C-C3A9-4E25-A48E-D85229CBBC3C}" destId="{62C284C1-9F4F-4877-AAC7-7164BEDF6721}" srcOrd="0" destOrd="0" parTransId="{CEF79CD5-0032-4590-B45F-ED708FAF9BBC}" sibTransId="{3B88735C-3E29-45B5-A4C0-3D79BEB0E880}"/>
    <dgm:cxn modelId="{398D5116-0EBD-465A-A98C-7F7B27650F61}" type="presOf" srcId="{D39EDB5A-8059-4068-8B38-06CEB54E972E}" destId="{78D859A1-A864-47F9-9456-DFDD687EFB56}" srcOrd="1" destOrd="0" presId="urn:microsoft.com/office/officeart/2005/8/layout/hList7"/>
    <dgm:cxn modelId="{42C42E7D-ED76-4A56-9E76-3DA42B6A1875}" type="presOf" srcId="{E4B97E67-0842-4FEC-AE9A-5826FAAEE7C1}" destId="{111BE641-4A6F-42D1-A276-459126CE56F6}" srcOrd="0" destOrd="0" presId="urn:microsoft.com/office/officeart/2005/8/layout/hList7"/>
    <dgm:cxn modelId="{BA3A9ADF-1E1B-401D-865D-789697D2B38F}" type="presOf" srcId="{AC742FDC-15A9-48AE-A633-63F9137A7DE4}" destId="{3AA21E70-B77D-4F22-8175-3EA2E76380D9}" srcOrd="1" destOrd="0" presId="urn:microsoft.com/office/officeart/2005/8/layout/hList7"/>
    <dgm:cxn modelId="{4E209C93-448B-453F-82EF-CCA2596C3B27}" type="presOf" srcId="{AC742FDC-15A9-48AE-A633-63F9137A7DE4}" destId="{DE694FEA-D12B-4DE5-A56A-5237233562AF}" srcOrd="0" destOrd="0" presId="urn:microsoft.com/office/officeart/2005/8/layout/hList7"/>
    <dgm:cxn modelId="{51D94628-36F9-4AF7-B3F0-EDB961C16534}" type="presOf" srcId="{218B0E8C-C3A9-4E25-A48E-D85229CBBC3C}" destId="{4C0FCCE5-5ED1-484A-99A1-C312693E69EA}" srcOrd="0" destOrd="0" presId="urn:microsoft.com/office/officeart/2005/8/layout/hList7"/>
    <dgm:cxn modelId="{A7EF848B-68A2-4DA6-9A2A-53B348929B5B}" type="presOf" srcId="{62C284C1-9F4F-4877-AAC7-7164BEDF6721}" destId="{557C068E-C78B-4990-9158-CE8467147E76}" srcOrd="1"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4DBD1AE8-FB6B-4809-B9A4-1FF7039F1CBE}" srcId="{218B0E8C-C3A9-4E25-A48E-D85229CBBC3C}" destId="{AC742FDC-15A9-48AE-A633-63F9137A7DE4}" srcOrd="1" destOrd="0" parTransId="{04DECCA3-6066-445B-BCBC-0F92E9B5CA4A}" sibTransId="{E4B97E67-0842-4FEC-AE9A-5826FAAEE7C1}"/>
    <dgm:cxn modelId="{C75125EA-78F1-4FBB-933E-D20BB3B7184D}" type="presOf" srcId="{62C284C1-9F4F-4877-AAC7-7164BEDF6721}" destId="{8C0A4B11-B472-4288-A7C7-C89A8F8AB61A}" srcOrd="0" destOrd="0" presId="urn:microsoft.com/office/officeart/2005/8/layout/hList7"/>
    <dgm:cxn modelId="{32A52B24-8E4E-483E-9C4F-922514CB1FEF}" type="presOf" srcId="{D39EDB5A-8059-4068-8B38-06CEB54E972E}" destId="{2B7FAFEC-797B-4259-9E78-3CB893E0ACC7}" srcOrd="0" destOrd="0" presId="urn:microsoft.com/office/officeart/2005/8/layout/hList7"/>
    <dgm:cxn modelId="{73A4F8D9-44FC-4B03-ACA6-49832B300E63}" type="presOf" srcId="{3B88735C-3E29-45B5-A4C0-3D79BEB0E880}" destId="{31105230-293C-4232-AB54-A04C1DA15B89}" srcOrd="0" destOrd="0" presId="urn:microsoft.com/office/officeart/2005/8/layout/hList7"/>
    <dgm:cxn modelId="{4977769F-B28A-44F2-8119-489A15518AD3}" type="presParOf" srcId="{4C0FCCE5-5ED1-484A-99A1-C312693E69EA}" destId="{9270FB3B-2CEB-432C-B04F-4AAE01C14960}" srcOrd="0" destOrd="0" presId="urn:microsoft.com/office/officeart/2005/8/layout/hList7"/>
    <dgm:cxn modelId="{CAA30B6C-AE2A-4DE3-B3A8-FC8BB724D08D}" type="presParOf" srcId="{4C0FCCE5-5ED1-484A-99A1-C312693E69EA}" destId="{AC535765-50E3-4FC4-8ABB-E01CC58EB3CF}" srcOrd="1" destOrd="0" presId="urn:microsoft.com/office/officeart/2005/8/layout/hList7"/>
    <dgm:cxn modelId="{74D1D794-DC9F-477E-B45C-902FA32907A8}" type="presParOf" srcId="{AC535765-50E3-4FC4-8ABB-E01CC58EB3CF}" destId="{DA6BDAC4-D53B-4053-9084-1AFFF3B3922D}" srcOrd="0" destOrd="0" presId="urn:microsoft.com/office/officeart/2005/8/layout/hList7"/>
    <dgm:cxn modelId="{A21D4FAE-86EA-4CC0-974E-7CE111FABD78}" type="presParOf" srcId="{DA6BDAC4-D53B-4053-9084-1AFFF3B3922D}" destId="{8C0A4B11-B472-4288-A7C7-C89A8F8AB61A}" srcOrd="0" destOrd="0" presId="urn:microsoft.com/office/officeart/2005/8/layout/hList7"/>
    <dgm:cxn modelId="{C63149A5-CD4F-452D-BE6D-F8B03217623A}" type="presParOf" srcId="{DA6BDAC4-D53B-4053-9084-1AFFF3B3922D}" destId="{557C068E-C78B-4990-9158-CE8467147E76}" srcOrd="1" destOrd="0" presId="urn:microsoft.com/office/officeart/2005/8/layout/hList7"/>
    <dgm:cxn modelId="{573E2441-61C8-47B1-8317-D93B2A78B905}" type="presParOf" srcId="{DA6BDAC4-D53B-4053-9084-1AFFF3B3922D}" destId="{DBFB357A-DCF1-45C5-BDD3-8E011FB0CF1E}" srcOrd="2" destOrd="0" presId="urn:microsoft.com/office/officeart/2005/8/layout/hList7"/>
    <dgm:cxn modelId="{C0EDC142-2C7F-46FE-8F2A-004A573541CB}" type="presParOf" srcId="{DA6BDAC4-D53B-4053-9084-1AFFF3B3922D}" destId="{4F4918B6-9FE3-4DD3-9666-600906D3B394}" srcOrd="3" destOrd="0" presId="urn:microsoft.com/office/officeart/2005/8/layout/hList7"/>
    <dgm:cxn modelId="{153446F3-CC58-4567-A0C3-EB4CE4AE67C5}" type="presParOf" srcId="{AC535765-50E3-4FC4-8ABB-E01CC58EB3CF}" destId="{31105230-293C-4232-AB54-A04C1DA15B89}" srcOrd="1" destOrd="0" presId="urn:microsoft.com/office/officeart/2005/8/layout/hList7"/>
    <dgm:cxn modelId="{5188A5CD-F3EA-4D0A-9A73-5E203720AAF6}" type="presParOf" srcId="{AC535765-50E3-4FC4-8ABB-E01CC58EB3CF}" destId="{7A36E787-96AE-41A7-9F58-309C6C1EEB8E}" srcOrd="2" destOrd="0" presId="urn:microsoft.com/office/officeart/2005/8/layout/hList7"/>
    <dgm:cxn modelId="{8A17C8C3-0085-417F-9867-9E9E345D7BEB}" type="presParOf" srcId="{7A36E787-96AE-41A7-9F58-309C6C1EEB8E}" destId="{DE694FEA-D12B-4DE5-A56A-5237233562AF}" srcOrd="0" destOrd="0" presId="urn:microsoft.com/office/officeart/2005/8/layout/hList7"/>
    <dgm:cxn modelId="{A1C0235F-CC7C-4B33-A4AF-80CAAC6B4A05}" type="presParOf" srcId="{7A36E787-96AE-41A7-9F58-309C6C1EEB8E}" destId="{3AA21E70-B77D-4F22-8175-3EA2E76380D9}" srcOrd="1" destOrd="0" presId="urn:microsoft.com/office/officeart/2005/8/layout/hList7"/>
    <dgm:cxn modelId="{F7ECDE39-6997-4D14-914F-C09A1FA4A671}" type="presParOf" srcId="{7A36E787-96AE-41A7-9F58-309C6C1EEB8E}" destId="{09280C79-3554-45FF-8BFD-53F433481A26}" srcOrd="2" destOrd="0" presId="urn:microsoft.com/office/officeart/2005/8/layout/hList7"/>
    <dgm:cxn modelId="{59E45191-A3A5-47AC-A7B5-8446D3EED597}" type="presParOf" srcId="{7A36E787-96AE-41A7-9F58-309C6C1EEB8E}" destId="{43FC132F-3907-488C-93CD-456F89E6E288}" srcOrd="3" destOrd="0" presId="urn:microsoft.com/office/officeart/2005/8/layout/hList7"/>
    <dgm:cxn modelId="{2086489C-F740-4758-ABDD-6D07BAB21DFA}" type="presParOf" srcId="{AC535765-50E3-4FC4-8ABB-E01CC58EB3CF}" destId="{111BE641-4A6F-42D1-A276-459126CE56F6}" srcOrd="3" destOrd="0" presId="urn:microsoft.com/office/officeart/2005/8/layout/hList7"/>
    <dgm:cxn modelId="{9E8B11F4-8144-41BD-A555-51AB3A1DB336}" type="presParOf" srcId="{AC535765-50E3-4FC4-8ABB-E01CC58EB3CF}" destId="{324DA8E1-EF5F-4F76-B7E6-BB26EF84142A}" srcOrd="4" destOrd="0" presId="urn:microsoft.com/office/officeart/2005/8/layout/hList7"/>
    <dgm:cxn modelId="{1DE5326F-7A8F-4D5F-BF2C-D22368B57B1C}" type="presParOf" srcId="{324DA8E1-EF5F-4F76-B7E6-BB26EF84142A}" destId="{2B7FAFEC-797B-4259-9E78-3CB893E0ACC7}" srcOrd="0" destOrd="0" presId="urn:microsoft.com/office/officeart/2005/8/layout/hList7"/>
    <dgm:cxn modelId="{710037C3-0673-4730-87BD-2D5E65D49769}" type="presParOf" srcId="{324DA8E1-EF5F-4F76-B7E6-BB26EF84142A}" destId="{78D859A1-A864-47F9-9456-DFDD687EFB56}" srcOrd="1" destOrd="0" presId="urn:microsoft.com/office/officeart/2005/8/layout/hList7"/>
    <dgm:cxn modelId="{598076F1-3D52-4D4C-AEA6-8CF15250A49D}" type="presParOf" srcId="{324DA8E1-EF5F-4F76-B7E6-BB26EF84142A}" destId="{0D9E6B01-8AA4-41CF-9FFF-76EC61BBDA03}" srcOrd="2" destOrd="0" presId="urn:microsoft.com/office/officeart/2005/8/layout/hList7"/>
    <dgm:cxn modelId="{B6A5B733-0B6A-4D1A-A68E-59262333A7F9}"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Suicidal</a:t>
          </a:r>
          <a:br>
            <a:rPr lang="en-US" sz="2300" kern="1200" dirty="0" smtClean="0"/>
          </a:br>
          <a:r>
            <a:rPr lang="en-US" sz="2300" kern="1200" dirty="0" smtClean="0"/>
            <a:t>Non-Planning</a:t>
          </a:r>
          <a:endParaRPr lang="en-US" sz="23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Sanity </a:t>
          </a:r>
          <a:br>
            <a:rPr lang="en-US" sz="2300" kern="1200" dirty="0" smtClean="0"/>
          </a:br>
          <a:r>
            <a:rPr lang="en-US" sz="2300" kern="1200" dirty="0" smtClean="0"/>
            <a:t>&amp; </a:t>
          </a:r>
          <a:br>
            <a:rPr lang="en-US" sz="2300" kern="1200" dirty="0" smtClean="0"/>
          </a:br>
          <a:r>
            <a:rPr lang="en-US" sz="2300" kern="1200" dirty="0" smtClean="0"/>
            <a:t>Balance</a:t>
          </a:r>
          <a:endParaRPr lang="en-US" sz="23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Big</a:t>
          </a:r>
          <a:br>
            <a:rPr lang="en-US" sz="2300" kern="1200" dirty="0" smtClean="0"/>
          </a:br>
          <a:r>
            <a:rPr lang="en-US" sz="2300" kern="1200" dirty="0" smtClean="0"/>
            <a:t>Design</a:t>
          </a:r>
          <a:br>
            <a:rPr lang="en-US" sz="2300" kern="1200" dirty="0" smtClean="0"/>
          </a:br>
          <a:r>
            <a:rPr lang="en-US" sz="2300" kern="1200" dirty="0" smtClean="0"/>
            <a:t>Up-Front</a:t>
          </a:r>
          <a:endParaRPr lang="en-US" sz="23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Suicidal</a:t>
          </a:r>
          <a:br>
            <a:rPr lang="en-US" sz="2300" kern="1200" dirty="0" smtClean="0"/>
          </a:br>
          <a:r>
            <a:rPr lang="en-US" sz="2300" kern="1200" dirty="0" smtClean="0"/>
            <a:t>Non-Planning</a:t>
          </a:r>
          <a:endParaRPr lang="en-US" sz="23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Sanity </a:t>
          </a:r>
          <a:br>
            <a:rPr lang="en-US" sz="2300" kern="1200" dirty="0" smtClean="0"/>
          </a:br>
          <a:r>
            <a:rPr lang="en-US" sz="2300" kern="1200" dirty="0" smtClean="0"/>
            <a:t>&amp; </a:t>
          </a:r>
          <a:br>
            <a:rPr lang="en-US" sz="2300" kern="1200" dirty="0" smtClean="0"/>
          </a:br>
          <a:r>
            <a:rPr lang="en-US" sz="2300" kern="1200" dirty="0" smtClean="0"/>
            <a:t>Balance</a:t>
          </a:r>
          <a:endParaRPr lang="en-US" sz="23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Big</a:t>
          </a:r>
          <a:br>
            <a:rPr lang="en-US" sz="2300" kern="1200" dirty="0" smtClean="0"/>
          </a:br>
          <a:r>
            <a:rPr lang="en-US" sz="2300" kern="1200" dirty="0" smtClean="0"/>
            <a:t>Design</a:t>
          </a:r>
          <a:br>
            <a:rPr lang="en-US" sz="2300" kern="1200" dirty="0" smtClean="0"/>
          </a:br>
          <a:r>
            <a:rPr lang="en-US" sz="2300" kern="1200" dirty="0" smtClean="0"/>
            <a:t>Up-Front</a:t>
          </a:r>
          <a:endParaRPr lang="en-US" sz="23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Suicidal</a:t>
          </a:r>
          <a:br>
            <a:rPr lang="en-US" sz="2300" kern="1200" dirty="0" smtClean="0"/>
          </a:br>
          <a:r>
            <a:rPr lang="en-US" sz="2300" kern="1200" dirty="0" smtClean="0"/>
            <a:t>Non-Planning</a:t>
          </a:r>
          <a:endParaRPr lang="en-US" sz="23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Sanity </a:t>
          </a:r>
          <a:br>
            <a:rPr lang="en-US" sz="2300" kern="1200" dirty="0" smtClean="0"/>
          </a:br>
          <a:r>
            <a:rPr lang="en-US" sz="2300" kern="1200" dirty="0" smtClean="0"/>
            <a:t>&amp; </a:t>
          </a:r>
          <a:br>
            <a:rPr lang="en-US" sz="2300" kern="1200" dirty="0" smtClean="0"/>
          </a:br>
          <a:r>
            <a:rPr lang="en-US" sz="2300" kern="1200" dirty="0" smtClean="0"/>
            <a:t>Balance</a:t>
          </a:r>
          <a:endParaRPr lang="en-US" sz="23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Big</a:t>
          </a:r>
          <a:br>
            <a:rPr lang="en-US" sz="2300" kern="1200" dirty="0" smtClean="0"/>
          </a:br>
          <a:r>
            <a:rPr lang="en-US" sz="2300" kern="1200" dirty="0" smtClean="0"/>
            <a:t>Design</a:t>
          </a:r>
          <a:br>
            <a:rPr lang="en-US" sz="2300" kern="1200" dirty="0" smtClean="0"/>
          </a:br>
          <a:r>
            <a:rPr lang="en-US" sz="2300" kern="1200" dirty="0" smtClean="0"/>
            <a:t>Up-Front</a:t>
          </a:r>
          <a:endParaRPr lang="en-US" sz="23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Suicidal</a:t>
          </a:r>
          <a:br>
            <a:rPr lang="en-US" sz="2300" kern="1200" dirty="0" smtClean="0"/>
          </a:br>
          <a:r>
            <a:rPr lang="en-US" sz="2300" kern="1200" dirty="0" smtClean="0"/>
            <a:t>Non-Planning</a:t>
          </a:r>
          <a:endParaRPr lang="en-US" sz="23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Sanity </a:t>
          </a:r>
          <a:br>
            <a:rPr lang="en-US" sz="2300" kern="1200" dirty="0" smtClean="0"/>
          </a:br>
          <a:r>
            <a:rPr lang="en-US" sz="2300" kern="1200" dirty="0" smtClean="0"/>
            <a:t>&amp; </a:t>
          </a:r>
          <a:br>
            <a:rPr lang="en-US" sz="2300" kern="1200" dirty="0" smtClean="0"/>
          </a:br>
          <a:r>
            <a:rPr lang="en-US" sz="2300" kern="1200" dirty="0" smtClean="0"/>
            <a:t>Balance</a:t>
          </a:r>
          <a:endParaRPr lang="en-US" sz="23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Big</a:t>
          </a:r>
          <a:br>
            <a:rPr lang="en-US" sz="2300" kern="1200" dirty="0" smtClean="0"/>
          </a:br>
          <a:r>
            <a:rPr lang="en-US" sz="2300" kern="1200" dirty="0" smtClean="0"/>
            <a:t>Design</a:t>
          </a:r>
          <a:br>
            <a:rPr lang="en-US" sz="2300" kern="1200" dirty="0" smtClean="0"/>
          </a:br>
          <a:r>
            <a:rPr lang="en-US" sz="2300" kern="1200" dirty="0" smtClean="0"/>
            <a:t>Up-Front</a:t>
          </a:r>
          <a:endParaRPr lang="en-US" sz="23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45F5E-A10E-4E03-AC55-71FB5BF3E12C}" type="datetimeFigureOut">
              <a:rPr lang="en-US" smtClean="0"/>
              <a:t>12/3/2013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EEBD6-D49D-42EA-9526-B8F860F7F112}" type="slidenum">
              <a:rPr lang="en-US" smtClean="0"/>
              <a:t>‹#›</a:t>
            </a:fld>
            <a:endParaRPr lang="en-US"/>
          </a:p>
        </p:txBody>
      </p:sp>
    </p:spTree>
    <p:extLst>
      <p:ext uri="{BB962C8B-B14F-4D97-AF65-F5344CB8AC3E}">
        <p14:creationId xmlns:p14="http://schemas.microsoft.com/office/powerpoint/2010/main" val="192797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Assumptions</a:t>
            </a:r>
            <a:endParaRPr lang="en-US" dirty="0" smtClean="0">
              <a:effectLst/>
            </a:endParaRPr>
          </a:p>
          <a:p>
            <a:pPr lvl="1" rtl="0" fontAlgn="ctr"/>
            <a:r>
              <a:rPr lang="en-US" sz="1200" kern="1200" dirty="0" smtClean="0">
                <a:solidFill>
                  <a:schemeClr val="tx1"/>
                </a:solidFill>
                <a:effectLst/>
                <a:latin typeface="+mn-lt"/>
                <a:ea typeface="+mn-ea"/>
                <a:cs typeface="+mn-cs"/>
              </a:rPr>
              <a:t>In this case, the Scrum Master is somewhat technical</a:t>
            </a:r>
            <a:endParaRPr lang="en-US" dirty="0" smtClean="0">
              <a:effectLst/>
            </a:endParaRPr>
          </a:p>
          <a:p>
            <a:pPr lvl="2" rtl="0" fontAlgn="ctr"/>
            <a:r>
              <a:rPr lang="en-US" sz="1200" kern="1200" dirty="0" smtClean="0">
                <a:solidFill>
                  <a:schemeClr val="tx1"/>
                </a:solidFill>
                <a:effectLst/>
                <a:latin typeface="+mn-lt"/>
                <a:ea typeface="+mn-ea"/>
                <a:cs typeface="+mn-cs"/>
              </a:rPr>
              <a:t>I'm technical.  Right or wrong, my Scrum Mastering style tends to go deep on the technical stuff. </a:t>
            </a:r>
            <a:endParaRPr lang="en-US" dirty="0" smtClean="0">
              <a:effectLst/>
            </a:endParaRPr>
          </a:p>
          <a:p>
            <a:pPr lvl="2" rtl="0" fontAlgn="ctr"/>
            <a:r>
              <a:rPr lang="en-US" sz="1200" kern="1200" dirty="0" smtClean="0">
                <a:solidFill>
                  <a:schemeClr val="tx1"/>
                </a:solidFill>
                <a:effectLst/>
                <a:latin typeface="+mn-lt"/>
                <a:ea typeface="+mn-ea"/>
                <a:cs typeface="+mn-cs"/>
              </a:rPr>
              <a:t>You have to remember the needs of the business though.  You're not building this stuff for the sake of the technology.  You're building this stuff for the sake of the business.  In all </a:t>
            </a:r>
            <a:r>
              <a:rPr lang="en-US" sz="1200" kern="1200" dirty="0" err="1" smtClean="0">
                <a:solidFill>
                  <a:schemeClr val="tx1"/>
                </a:solidFill>
                <a:effectLst/>
                <a:latin typeface="+mn-lt"/>
                <a:ea typeface="+mn-ea"/>
                <a:cs typeface="+mn-cs"/>
              </a:rPr>
              <a:t>likelyhood</a:t>
            </a:r>
            <a:r>
              <a:rPr lang="en-US" sz="1200" kern="1200" dirty="0" smtClean="0">
                <a:solidFill>
                  <a:schemeClr val="tx1"/>
                </a:solidFill>
                <a:effectLst/>
                <a:latin typeface="+mn-lt"/>
                <a:ea typeface="+mn-ea"/>
                <a:cs typeface="+mn-cs"/>
              </a:rPr>
              <a:t>, it's about making money.  The technology enables the making of the money which pays for you to write the software which makes more money and pays for more software.  Rinse and repeat.</a:t>
            </a:r>
            <a:endParaRPr lang="en-US" dirty="0" smtClean="0">
              <a:effectLst/>
            </a:endParaRPr>
          </a:p>
          <a:p>
            <a:pPr lvl="1" rtl="0" fontAlgn="ctr"/>
            <a:r>
              <a:rPr lang="en-US" sz="1200" kern="1200" dirty="0" smtClean="0">
                <a:solidFill>
                  <a:schemeClr val="tx1"/>
                </a:solidFill>
                <a:effectLst/>
                <a:latin typeface="+mn-lt"/>
                <a:ea typeface="+mn-ea"/>
                <a:cs typeface="+mn-cs"/>
              </a:rPr>
              <a:t>This talk will straddle the line between Scrum Mastering and "Getting your project started right"</a:t>
            </a:r>
            <a:endParaRPr lang="en-US" dirty="0" smtClean="0">
              <a:effectLst/>
            </a:endParaRPr>
          </a:p>
          <a:p>
            <a:pPr lvl="2" rtl="0" fontAlgn="ctr"/>
            <a:r>
              <a:rPr lang="en-US" sz="1200" kern="1200" dirty="0" smtClean="0">
                <a:solidFill>
                  <a:schemeClr val="tx1"/>
                </a:solidFill>
                <a:effectLst/>
                <a:latin typeface="+mn-lt"/>
                <a:ea typeface="+mn-ea"/>
                <a:cs typeface="+mn-cs"/>
              </a:rPr>
              <a:t>Things that have caused my teams constant headaches that kill velocity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9</a:t>
            </a:fld>
            <a:endParaRPr lang="en-US"/>
          </a:p>
        </p:txBody>
      </p:sp>
    </p:spTree>
    <p:extLst>
      <p:ext uri="{BB962C8B-B14F-4D97-AF65-F5344CB8AC3E}">
        <p14:creationId xmlns:p14="http://schemas.microsoft.com/office/powerpoint/2010/main" val="270247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Good programming and unit testing practices let you worry less.</a:t>
            </a:r>
          </a:p>
          <a:p>
            <a:pPr lvl="1" rtl="0" fontAlgn="ctr"/>
            <a:r>
              <a:rPr lang="en-US" sz="1200" b="0" i="0" kern="1200" dirty="0" smtClean="0">
                <a:solidFill>
                  <a:schemeClr val="tx1"/>
                </a:solidFill>
                <a:effectLst/>
                <a:latin typeface="+mn-lt"/>
                <a:ea typeface="+mn-ea"/>
                <a:cs typeface="+mn-cs"/>
              </a:rPr>
              <a:t>The goal is to make Refactoring as painless as possible.  Refactoring should not strike terror into your soul(s).  </a:t>
            </a:r>
          </a:p>
          <a:p>
            <a:pPr lvl="2" rtl="0" fontAlgn="ctr"/>
            <a:r>
              <a:rPr lang="en-US" sz="1200" b="0" i="0" kern="1200" dirty="0" smtClean="0">
                <a:solidFill>
                  <a:schemeClr val="tx1"/>
                </a:solidFill>
                <a:effectLst/>
                <a:latin typeface="+mn-lt"/>
                <a:ea typeface="+mn-ea"/>
                <a:cs typeface="+mn-cs"/>
              </a:rPr>
              <a:t>Remember...requirements will change and people will change their minds.</a:t>
            </a:r>
          </a:p>
          <a:p>
            <a:pPr lvl="1" rtl="0" fontAlgn="ctr"/>
            <a:r>
              <a:rPr lang="en-US" sz="1200" b="0" i="0" kern="1200" dirty="0" smtClean="0">
                <a:solidFill>
                  <a:schemeClr val="tx1"/>
                </a:solidFill>
                <a:effectLst/>
                <a:latin typeface="+mn-lt"/>
                <a:ea typeface="+mn-ea"/>
                <a:cs typeface="+mn-cs"/>
              </a:rPr>
              <a:t>Build for maintenance.</a:t>
            </a:r>
          </a:p>
          <a:p>
            <a:pPr lvl="2" rtl="0" fontAlgn="ctr"/>
            <a:r>
              <a:rPr lang="en-US" sz="1200" b="0" i="0" kern="1200" dirty="0" smtClean="0">
                <a:solidFill>
                  <a:schemeClr val="tx1"/>
                </a:solidFill>
                <a:effectLst/>
                <a:latin typeface="+mn-lt"/>
                <a:ea typeface="+mn-ea"/>
                <a:cs typeface="+mn-cs"/>
              </a:rPr>
              <a:t>It's a metaphysical certainty that you're going to have to change stuff.</a:t>
            </a:r>
          </a:p>
          <a:p>
            <a:pPr lvl="2" rtl="0" fontAlgn="ctr"/>
            <a:r>
              <a:rPr lang="en-US" sz="1200" b="0" i="0" kern="1200" dirty="0" smtClean="0">
                <a:solidFill>
                  <a:schemeClr val="tx1"/>
                </a:solidFill>
                <a:effectLst/>
                <a:latin typeface="+mn-lt"/>
                <a:ea typeface="+mn-ea"/>
                <a:cs typeface="+mn-cs"/>
              </a:rPr>
              <a:t>You won't get your "requirements" right.  </a:t>
            </a:r>
          </a:p>
          <a:p>
            <a:pPr lvl="2" rtl="0" fontAlgn="ctr"/>
            <a:r>
              <a:rPr lang="en-US" sz="1200" b="0" i="0" kern="1200" dirty="0" smtClean="0">
                <a:solidFill>
                  <a:schemeClr val="tx1"/>
                </a:solidFill>
                <a:effectLst/>
                <a:latin typeface="+mn-lt"/>
                <a:ea typeface="+mn-ea"/>
                <a:cs typeface="+mn-cs"/>
              </a:rPr>
              <a:t>Your customers / stakeholders *will* change their minds.  </a:t>
            </a:r>
          </a:p>
          <a:p>
            <a:pPr lvl="1" rtl="0" fontAlgn="ctr"/>
            <a:r>
              <a:rPr lang="en-US" sz="1200" b="0" i="0" kern="1200" dirty="0" smtClean="0">
                <a:solidFill>
                  <a:schemeClr val="tx1"/>
                </a:solidFill>
                <a:effectLst/>
                <a:latin typeface="+mn-lt"/>
                <a:ea typeface="+mn-ea"/>
                <a:cs typeface="+mn-cs"/>
              </a:rPr>
              <a:t>Keep things loosely coupled.  </a:t>
            </a:r>
          </a:p>
          <a:p>
            <a:pPr lvl="2" rtl="0" fontAlgn="ctr"/>
            <a:r>
              <a:rPr lang="en-US" sz="1200" b="0" i="0" kern="1200" dirty="0" smtClean="0">
                <a:solidFill>
                  <a:schemeClr val="tx1"/>
                </a:solidFill>
                <a:effectLst/>
                <a:latin typeface="+mn-lt"/>
                <a:ea typeface="+mn-ea"/>
                <a:cs typeface="+mn-cs"/>
              </a:rPr>
              <a:t>Program to interfaces </a:t>
            </a:r>
          </a:p>
          <a:p>
            <a:pPr lvl="2" rtl="0" fontAlgn="ctr"/>
            <a:r>
              <a:rPr lang="en-US" sz="1200" b="0" i="0" kern="1200" dirty="0" smtClean="0">
                <a:solidFill>
                  <a:schemeClr val="tx1"/>
                </a:solidFill>
                <a:effectLst/>
                <a:latin typeface="+mn-lt"/>
                <a:ea typeface="+mn-ea"/>
                <a:cs typeface="+mn-cs"/>
              </a:rPr>
              <a:t>Use Dependency Injection</a:t>
            </a:r>
          </a:p>
          <a:p>
            <a:pPr lvl="2" rtl="0" fontAlgn="ctr"/>
            <a:r>
              <a:rPr lang="en-US" sz="1200" b="0" i="0" kern="1200" dirty="0" smtClean="0">
                <a:solidFill>
                  <a:schemeClr val="tx1"/>
                </a:solidFill>
                <a:effectLst/>
                <a:latin typeface="+mn-lt"/>
                <a:ea typeface="+mn-ea"/>
                <a:cs typeface="+mn-cs"/>
              </a:rPr>
              <a:t>Read up on the Repository Pattern</a:t>
            </a:r>
          </a:p>
          <a:p>
            <a:pPr lvl="1" rtl="0" fontAlgn="ctr"/>
            <a:r>
              <a:rPr lang="en-US" sz="1200" b="0" i="0" kern="1200" dirty="0" smtClean="0">
                <a:solidFill>
                  <a:schemeClr val="tx1"/>
                </a:solidFill>
                <a:effectLst/>
                <a:latin typeface="+mn-lt"/>
                <a:ea typeface="+mn-ea"/>
                <a:cs typeface="+mn-cs"/>
              </a:rPr>
              <a:t>Remember Single Responsibility Principle. </a:t>
            </a:r>
          </a:p>
          <a:p>
            <a:pPr lvl="1" rtl="0" fontAlgn="ctr"/>
            <a:r>
              <a:rPr lang="en-US" sz="1200" b="0" i="0" kern="1200" dirty="0" smtClean="0">
                <a:solidFill>
                  <a:schemeClr val="tx1"/>
                </a:solidFill>
                <a:effectLst/>
                <a:latin typeface="+mn-lt"/>
                <a:ea typeface="+mn-ea"/>
                <a:cs typeface="+mn-cs"/>
              </a:rPr>
              <a:t>Build for testability.</a:t>
            </a:r>
          </a:p>
          <a:p>
            <a:pPr lvl="2" rtl="0" fontAlgn="ctr"/>
            <a:r>
              <a:rPr lang="en-US" sz="1200" b="0" i="0" kern="1200" dirty="0" smtClean="0">
                <a:solidFill>
                  <a:schemeClr val="tx1"/>
                </a:solidFill>
                <a:effectLst/>
                <a:latin typeface="+mn-lt"/>
                <a:ea typeface="+mn-ea"/>
                <a:cs typeface="+mn-cs"/>
              </a:rPr>
              <a:t>Unit test, unit test, unit test.</a:t>
            </a:r>
          </a:p>
          <a:p>
            <a:pPr lvl="2" rtl="0" fontAlgn="ctr"/>
            <a:r>
              <a:rPr lang="en-US" sz="1200" b="0" i="0" kern="1200" dirty="0" smtClean="0">
                <a:solidFill>
                  <a:schemeClr val="tx1"/>
                </a:solidFill>
                <a:effectLst/>
                <a:latin typeface="+mn-lt"/>
                <a:ea typeface="+mn-ea"/>
                <a:cs typeface="+mn-cs"/>
              </a:rPr>
              <a:t>And when I say *unit* test I mean *unit* not integration test.</a:t>
            </a:r>
          </a:p>
          <a:p>
            <a:pPr lvl="2" rtl="0" fontAlgn="ctr"/>
            <a:r>
              <a:rPr lang="en-US" sz="1200" b="0" i="0" kern="1200" dirty="0" smtClean="0">
                <a:solidFill>
                  <a:schemeClr val="tx1"/>
                </a:solidFill>
                <a:effectLst/>
                <a:latin typeface="+mn-lt"/>
                <a:ea typeface="+mn-ea"/>
                <a:cs typeface="+mn-cs"/>
              </a:rPr>
              <a:t>Get comfortable with mocks, stubs, and fakes.</a:t>
            </a:r>
          </a:p>
          <a:p>
            <a:pPr lvl="2" rtl="0" fontAlgn="ctr"/>
            <a:r>
              <a:rPr lang="en-US" sz="1200" b="0" i="0" kern="1200" dirty="0" smtClean="0">
                <a:solidFill>
                  <a:schemeClr val="tx1"/>
                </a:solidFill>
                <a:effectLst/>
                <a:latin typeface="+mn-lt"/>
                <a:ea typeface="+mn-ea"/>
                <a:cs typeface="+mn-cs"/>
              </a:rPr>
              <a:t>Unit tests should not connect to a service or a database</a:t>
            </a:r>
          </a:p>
          <a:p>
            <a:pPr lvl="2" rtl="0" fontAlgn="ctr"/>
            <a:r>
              <a:rPr lang="en-US" sz="1200" b="0" i="0" kern="1200" dirty="0" smtClean="0">
                <a:solidFill>
                  <a:schemeClr val="tx1"/>
                </a:solidFill>
                <a:effectLst/>
                <a:latin typeface="+mn-lt"/>
                <a:ea typeface="+mn-ea"/>
                <a:cs typeface="+mn-cs"/>
              </a:rPr>
              <a:t>Unit tests should test only one "layer" at a time</a:t>
            </a:r>
          </a:p>
          <a:p>
            <a:pPr lvl="2" rtl="0" fontAlgn="ctr"/>
            <a:r>
              <a:rPr lang="en-US" sz="1200" b="0" i="0" kern="1200" dirty="0" smtClean="0">
                <a:solidFill>
                  <a:schemeClr val="tx1"/>
                </a:solidFill>
                <a:effectLst/>
                <a:latin typeface="+mn-lt"/>
                <a:ea typeface="+mn-ea"/>
                <a:cs typeface="+mn-cs"/>
              </a:rPr>
              <a:t>Keep unit tests and integration tests in separate projects.  Integration tests can talk to the database but they should also only talk to one layer at a time.</a:t>
            </a:r>
          </a:p>
          <a:p>
            <a:pPr lvl="1" rtl="0" fontAlgn="ctr"/>
            <a:r>
              <a:rPr lang="en-US" sz="1200" b="0" i="0" kern="1200" dirty="0" smtClean="0">
                <a:solidFill>
                  <a:schemeClr val="tx1"/>
                </a:solidFill>
                <a:effectLst/>
                <a:latin typeface="+mn-lt"/>
                <a:ea typeface="+mn-ea"/>
                <a:cs typeface="+mn-cs"/>
              </a:rPr>
              <a:t>For the love of god, don't use a shared development database</a:t>
            </a:r>
          </a:p>
          <a:p>
            <a:pPr lvl="2" rtl="0" fontAlgn="ctr"/>
            <a:r>
              <a:rPr lang="en-US" sz="1200" b="0" i="0" kern="1200" dirty="0" smtClean="0">
                <a:solidFill>
                  <a:schemeClr val="tx1"/>
                </a:solidFill>
                <a:effectLst/>
                <a:latin typeface="+mn-lt"/>
                <a:ea typeface="+mn-ea"/>
                <a:cs typeface="+mn-cs"/>
              </a:rPr>
              <a:t>No shared test data.</a:t>
            </a:r>
          </a:p>
          <a:p>
            <a:pPr lvl="2" rtl="0" fontAlgn="ctr"/>
            <a:r>
              <a:rPr lang="en-US" sz="1200" b="0" i="0" kern="1200" dirty="0" smtClean="0">
                <a:solidFill>
                  <a:schemeClr val="tx1"/>
                </a:solidFill>
                <a:effectLst/>
                <a:latin typeface="+mn-lt"/>
                <a:ea typeface="+mn-ea"/>
                <a:cs typeface="+mn-cs"/>
              </a:rPr>
              <a:t>If at all possible, use the Visual Studio Database Projects.</a:t>
            </a:r>
          </a:p>
          <a:p>
            <a:pPr lvl="1" rtl="0" fontAlgn="ctr"/>
            <a:r>
              <a:rPr lang="en-US" sz="1200" b="0" i="0" kern="1200" dirty="0" smtClean="0">
                <a:solidFill>
                  <a:schemeClr val="tx1"/>
                </a:solidFill>
                <a:effectLst/>
                <a:latin typeface="+mn-lt"/>
                <a:ea typeface="+mn-ea"/>
                <a:cs typeface="+mn-cs"/>
              </a:rPr>
              <a:t>Eliminate the "works on my box" problem *early*.  </a:t>
            </a:r>
          </a:p>
          <a:p>
            <a:pPr lvl="2" rtl="0" fontAlgn="ctr"/>
            <a:r>
              <a:rPr lang="en-US" sz="1200" b="0" i="0" kern="1200" dirty="0" smtClean="0">
                <a:solidFill>
                  <a:schemeClr val="tx1"/>
                </a:solidFill>
                <a:effectLst/>
                <a:latin typeface="+mn-lt"/>
                <a:ea typeface="+mn-ea"/>
                <a:cs typeface="+mn-cs"/>
              </a:rPr>
              <a:t>Set up automated builds from the very beginning.  </a:t>
            </a:r>
          </a:p>
          <a:p>
            <a:pPr lvl="2" rtl="0" fontAlgn="ctr"/>
            <a:r>
              <a:rPr lang="en-US" sz="1200" b="0" i="0" kern="1200" dirty="0" smtClean="0">
                <a:solidFill>
                  <a:schemeClr val="tx1"/>
                </a:solidFill>
                <a:effectLst/>
                <a:latin typeface="+mn-lt"/>
                <a:ea typeface="+mn-ea"/>
                <a:cs typeface="+mn-cs"/>
              </a:rPr>
              <a:t>If you're using TFS, use Gated Check-in builds</a:t>
            </a:r>
          </a:p>
          <a:p>
            <a:pPr lvl="2" rtl="0" fontAlgn="ctr"/>
            <a:r>
              <a:rPr lang="en-US" sz="1200" b="0" i="0" kern="1200" dirty="0" smtClean="0">
                <a:solidFill>
                  <a:schemeClr val="tx1"/>
                </a:solidFill>
                <a:effectLst/>
                <a:latin typeface="+mn-lt"/>
                <a:ea typeface="+mn-ea"/>
                <a:cs typeface="+mn-cs"/>
              </a:rPr>
              <a:t>Deploy your database as part of your builds.</a:t>
            </a:r>
          </a:p>
          <a:p>
            <a:pPr lvl="2" rtl="0" fontAlgn="ctr"/>
            <a:r>
              <a:rPr lang="en-US" sz="1200" b="0" i="0" kern="1200" dirty="0" smtClean="0">
                <a:solidFill>
                  <a:schemeClr val="tx1"/>
                </a:solidFill>
                <a:effectLst/>
                <a:latin typeface="+mn-lt"/>
                <a:ea typeface="+mn-ea"/>
                <a:cs typeface="+mn-cs"/>
              </a:rPr>
              <a:t>Run your unit tests from the builds</a:t>
            </a:r>
          </a:p>
          <a:p>
            <a:pPr lvl="1" rtl="0" fontAlgn="ctr"/>
            <a:r>
              <a:rPr lang="en-US" sz="1200" b="0" i="0" kern="1200" dirty="0" smtClean="0">
                <a:solidFill>
                  <a:schemeClr val="tx1"/>
                </a:solidFill>
                <a:effectLst/>
                <a:latin typeface="+mn-lt"/>
                <a:ea typeface="+mn-ea"/>
                <a:cs typeface="+mn-cs"/>
              </a:rPr>
              <a:t>Think about maintain a minimal Inventory.    </a:t>
            </a:r>
          </a:p>
          <a:p>
            <a:pPr lvl="2" rtl="0" fontAlgn="ctr"/>
            <a:r>
              <a:rPr lang="en-US" sz="1200" b="0" i="0" kern="1200" dirty="0" smtClean="0">
                <a:solidFill>
                  <a:schemeClr val="tx1"/>
                </a:solidFill>
                <a:effectLst/>
                <a:latin typeface="+mn-lt"/>
                <a:ea typeface="+mn-ea"/>
                <a:cs typeface="+mn-cs"/>
              </a:rPr>
              <a:t>Inventory is sunk cost.</a:t>
            </a:r>
          </a:p>
          <a:p>
            <a:pPr lvl="2" rtl="0" fontAlgn="ctr"/>
            <a:r>
              <a:rPr lang="en-US" sz="1200" b="0" i="0" kern="1200" dirty="0" smtClean="0">
                <a:solidFill>
                  <a:schemeClr val="tx1"/>
                </a:solidFill>
                <a:effectLst/>
                <a:latin typeface="+mn-lt"/>
                <a:ea typeface="+mn-ea"/>
                <a:cs typeface="+mn-cs"/>
              </a:rPr>
              <a:t>Anything you write has to be maintained.</a:t>
            </a:r>
          </a:p>
          <a:p>
            <a:pPr lvl="2" rtl="0" fontAlgn="ctr"/>
            <a:r>
              <a:rPr lang="en-US" sz="1200" b="0" i="0" kern="1200" dirty="0" smtClean="0">
                <a:solidFill>
                  <a:schemeClr val="tx1"/>
                </a:solidFill>
                <a:effectLst/>
                <a:latin typeface="+mn-lt"/>
                <a:ea typeface="+mn-ea"/>
                <a:cs typeface="+mn-cs"/>
              </a:rPr>
              <a:t>Write less code.  I'm not saying to use lots of frameworks like </a:t>
            </a:r>
            <a:r>
              <a:rPr lang="en-US" sz="1200" b="0" i="0" kern="1200" dirty="0" err="1" smtClean="0">
                <a:solidFill>
                  <a:schemeClr val="tx1"/>
                </a:solidFill>
                <a:effectLst/>
                <a:latin typeface="+mn-lt"/>
                <a:ea typeface="+mn-ea"/>
                <a:cs typeface="+mn-cs"/>
              </a:rPr>
              <a:t>NHibernate</a:t>
            </a:r>
            <a:r>
              <a:rPr lang="en-US" sz="1200" b="0" i="0" kern="1200" dirty="0" smtClean="0">
                <a:solidFill>
                  <a:schemeClr val="tx1"/>
                </a:solidFill>
                <a:effectLst/>
                <a:latin typeface="+mn-lt"/>
                <a:ea typeface="+mn-ea"/>
                <a:cs typeface="+mn-cs"/>
              </a:rPr>
              <a:t> or Entity Framework or RIA Services...I'm not saying don't use them either.  Just keep in mind that everything you write you have to maintain.  </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67</a:t>
            </a:fld>
            <a:endParaRPr lang="en-US"/>
          </a:p>
        </p:txBody>
      </p:sp>
    </p:spTree>
    <p:extLst>
      <p:ext uri="{BB962C8B-B14F-4D97-AF65-F5344CB8AC3E}">
        <p14:creationId xmlns:p14="http://schemas.microsoft.com/office/powerpoint/2010/main" val="20273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68</a:t>
            </a:fld>
            <a:endParaRPr lang="en-US"/>
          </a:p>
        </p:txBody>
      </p:sp>
    </p:spTree>
    <p:extLst>
      <p:ext uri="{BB962C8B-B14F-4D97-AF65-F5344CB8AC3E}">
        <p14:creationId xmlns:p14="http://schemas.microsoft.com/office/powerpoint/2010/main" val="267595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71</a:t>
            </a:fld>
            <a:endParaRPr lang="en-US"/>
          </a:p>
        </p:txBody>
      </p:sp>
    </p:spTree>
    <p:extLst>
      <p:ext uri="{BB962C8B-B14F-4D97-AF65-F5344CB8AC3E}">
        <p14:creationId xmlns:p14="http://schemas.microsoft.com/office/powerpoint/2010/main" val="212479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The Retrospectives are the curer of all ills.</a:t>
            </a:r>
          </a:p>
          <a:p>
            <a:pPr lvl="1" rtl="0" fontAlgn="ctr"/>
            <a:r>
              <a:rPr lang="en-US" sz="1200" b="0" i="0" kern="1200" dirty="0" smtClean="0">
                <a:solidFill>
                  <a:schemeClr val="tx1"/>
                </a:solidFill>
                <a:effectLst/>
                <a:latin typeface="+mn-lt"/>
                <a:ea typeface="+mn-ea"/>
                <a:cs typeface="+mn-cs"/>
              </a:rPr>
              <a:t>Watch for unscheduled work</a:t>
            </a:r>
          </a:p>
          <a:p>
            <a:pPr lvl="2" rtl="0" fontAlgn="ctr"/>
            <a:r>
              <a:rPr lang="en-US" sz="1200" b="0" i="0" kern="1200" dirty="0" smtClean="0">
                <a:solidFill>
                  <a:schemeClr val="tx1"/>
                </a:solidFill>
                <a:effectLst/>
                <a:latin typeface="+mn-lt"/>
                <a:ea typeface="+mn-ea"/>
                <a:cs typeface="+mn-cs"/>
              </a:rPr>
              <a:t>Do you find yourself having to balance strategic work (long term projects) against your hair being on fire this week?  Are you finding that you can't deliver anything or that you always miss your forecasts?</a:t>
            </a:r>
          </a:p>
          <a:p>
            <a:pPr lvl="3" rtl="0" fontAlgn="ctr"/>
            <a:r>
              <a:rPr lang="en-US" sz="1200" b="0" i="0" kern="1200" dirty="0" smtClean="0">
                <a:solidFill>
                  <a:schemeClr val="tx1"/>
                </a:solidFill>
                <a:effectLst/>
                <a:latin typeface="+mn-lt"/>
                <a:ea typeface="+mn-ea"/>
                <a:cs typeface="+mn-cs"/>
              </a:rPr>
              <a:t>Do you note this unplanned work somehow?</a:t>
            </a:r>
          </a:p>
          <a:p>
            <a:pPr lvl="3" rtl="0" fontAlgn="ctr"/>
            <a:r>
              <a:rPr lang="en-US" sz="1200" b="0" i="0" kern="1200" dirty="0" smtClean="0">
                <a:solidFill>
                  <a:schemeClr val="tx1"/>
                </a:solidFill>
                <a:effectLst/>
                <a:latin typeface="+mn-lt"/>
                <a:ea typeface="+mn-ea"/>
                <a:cs typeface="+mn-cs"/>
              </a:rPr>
              <a:t>Do you discuss this unplanned work in the retrospective.</a:t>
            </a:r>
          </a:p>
          <a:p>
            <a:pPr lvl="1" rtl="0" fontAlgn="ctr"/>
            <a:r>
              <a:rPr lang="en-US" sz="1200" b="0" i="0" kern="1200" dirty="0" smtClean="0">
                <a:solidFill>
                  <a:schemeClr val="tx1"/>
                </a:solidFill>
                <a:effectLst/>
                <a:latin typeface="+mn-lt"/>
                <a:ea typeface="+mn-ea"/>
                <a:cs typeface="+mn-cs"/>
              </a:rPr>
              <a:t>Write down what you discussed in your retrospectives.  </a:t>
            </a:r>
          </a:p>
          <a:p>
            <a:pPr lvl="2" rtl="0" fontAlgn="ctr"/>
            <a:r>
              <a:rPr lang="en-US" sz="1200" b="0" i="0" kern="1200" dirty="0" smtClean="0">
                <a:solidFill>
                  <a:schemeClr val="tx1"/>
                </a:solidFill>
                <a:effectLst/>
                <a:latin typeface="+mn-lt"/>
                <a:ea typeface="+mn-ea"/>
                <a:cs typeface="+mn-cs"/>
              </a:rPr>
              <a:t>What went right and wrong?</a:t>
            </a:r>
          </a:p>
          <a:p>
            <a:pPr lvl="2" rtl="0" fontAlgn="ctr"/>
            <a:r>
              <a:rPr lang="en-US" sz="1200" b="0" i="0" kern="1200" dirty="0" smtClean="0">
                <a:solidFill>
                  <a:schemeClr val="tx1"/>
                </a:solidFill>
                <a:effectLst/>
                <a:latin typeface="+mn-lt"/>
                <a:ea typeface="+mn-ea"/>
                <a:cs typeface="+mn-cs"/>
              </a:rPr>
              <a:t>What *actionable* things are you going to do for your next Sprint?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76</a:t>
            </a:fld>
            <a:endParaRPr lang="en-US"/>
          </a:p>
        </p:txBody>
      </p:sp>
    </p:spTree>
    <p:extLst>
      <p:ext uri="{BB962C8B-B14F-4D97-AF65-F5344CB8AC3E}">
        <p14:creationId xmlns:p14="http://schemas.microsoft.com/office/powerpoint/2010/main" val="96026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84</a:t>
            </a:fld>
            <a:endParaRPr lang="en-US"/>
          </a:p>
        </p:txBody>
      </p:sp>
    </p:spTree>
    <p:extLst>
      <p:ext uri="{BB962C8B-B14F-4D97-AF65-F5344CB8AC3E}">
        <p14:creationId xmlns:p14="http://schemas.microsoft.com/office/powerpoint/2010/main" val="220734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14</a:t>
            </a:fld>
            <a:endParaRPr lang="en-US"/>
          </a:p>
        </p:txBody>
      </p:sp>
    </p:spTree>
    <p:extLst>
      <p:ext uri="{BB962C8B-B14F-4D97-AF65-F5344CB8AC3E}">
        <p14:creationId xmlns:p14="http://schemas.microsoft.com/office/powerpoint/2010/main" val="302728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What is your Definition of Done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a:t>
            </a:r>
          </a:p>
          <a:p>
            <a:pPr lvl="1" rtl="0" fontAlgn="ctr"/>
            <a:r>
              <a:rPr lang="en-US" sz="1200" b="0" i="0" kern="1200" dirty="0" smtClean="0">
                <a:solidFill>
                  <a:schemeClr val="tx1"/>
                </a:solidFill>
                <a:effectLst/>
                <a:latin typeface="+mn-lt"/>
                <a:ea typeface="+mn-ea"/>
                <a:cs typeface="+mn-cs"/>
              </a:rPr>
              <a:t>There's no magic bullet in Scrum...but this one is pretty close.  </a:t>
            </a:r>
          </a:p>
          <a:p>
            <a:pPr lvl="1" rtl="0" fontAlgn="ctr"/>
            <a:r>
              <a:rPr lang="en-US" sz="1200" b="0" i="0" kern="1200" dirty="0" smtClean="0">
                <a:solidFill>
                  <a:schemeClr val="tx1"/>
                </a:solidFill>
                <a:effectLst/>
                <a:latin typeface="+mn-lt"/>
                <a:ea typeface="+mn-ea"/>
                <a:cs typeface="+mn-cs"/>
              </a:rPr>
              <a:t>Write.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Down.  </a:t>
            </a:r>
          </a:p>
          <a:p>
            <a:pPr lvl="1" rtl="0" fontAlgn="ctr"/>
            <a:r>
              <a:rPr lang="en-US" sz="1200" b="0" i="0" kern="1200" dirty="0" smtClean="0">
                <a:solidFill>
                  <a:schemeClr val="tx1"/>
                </a:solidFill>
                <a:effectLst/>
                <a:latin typeface="+mn-lt"/>
                <a:ea typeface="+mn-ea"/>
                <a:cs typeface="+mn-cs"/>
              </a:rPr>
              <a:t>Discuss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 lot.</a:t>
            </a:r>
          </a:p>
          <a:p>
            <a:pPr lvl="1" rtl="0" fontAlgn="ctr"/>
            <a:r>
              <a:rPr lang="en-US" sz="1200" b="0" i="0" kern="1200" dirty="0" smtClean="0">
                <a:solidFill>
                  <a:schemeClr val="tx1"/>
                </a:solidFill>
                <a:effectLst/>
                <a:latin typeface="+mn-lt"/>
                <a:ea typeface="+mn-ea"/>
                <a:cs typeface="+mn-cs"/>
              </a:rPr>
              <a:t>Technical debt will ruin you.  The little bits of not quite entirely done will crush your "agility".</a:t>
            </a:r>
          </a:p>
          <a:p>
            <a:pPr lvl="1" rtl="0" fontAlgn="ctr"/>
            <a:r>
              <a:rPr lang="en-US" sz="1200" b="0" i="0" kern="1200" dirty="0" smtClean="0">
                <a:solidFill>
                  <a:schemeClr val="tx1"/>
                </a:solidFill>
                <a:effectLst/>
                <a:latin typeface="+mn-lt"/>
                <a:ea typeface="+mn-ea"/>
                <a:cs typeface="+mn-cs"/>
              </a:rPr>
              <a:t>If anyone says "Done vs. Done </a:t>
            </a:r>
            <a:r>
              <a:rPr lang="en-US" sz="1200" b="0" i="0" kern="1200" dirty="0" err="1" smtClean="0">
                <a:solidFill>
                  <a:schemeClr val="tx1"/>
                </a:solidFill>
                <a:effectLst/>
                <a:latin typeface="+mn-lt"/>
                <a:ea typeface="+mn-ea"/>
                <a:cs typeface="+mn-cs"/>
              </a:rPr>
              <a:t>Done</a:t>
            </a:r>
            <a:r>
              <a:rPr lang="en-US" sz="1200" b="0" i="0" kern="1200" dirty="0" smtClean="0">
                <a:solidFill>
                  <a:schemeClr val="tx1"/>
                </a:solidFill>
                <a:effectLst/>
                <a:latin typeface="+mn-lt"/>
                <a:ea typeface="+mn-ea"/>
                <a:cs typeface="+mn-cs"/>
              </a:rPr>
              <a:t>", hire someone to murder that person in their sleep.  Ok.  Well, maybe not murder them but that's a big deal.</a:t>
            </a:r>
          </a:p>
          <a:p>
            <a:pPr lvl="1" rtl="0" fontAlgn="ctr"/>
            <a:r>
              <a:rPr lang="en-US" sz="1200" b="0" i="0" kern="1200" dirty="0" smtClean="0">
                <a:solidFill>
                  <a:schemeClr val="tx1"/>
                </a:solidFill>
                <a:effectLst/>
                <a:latin typeface="+mn-lt"/>
                <a:ea typeface="+mn-ea"/>
                <a:cs typeface="+mn-cs"/>
              </a:rPr>
              <a:t>No partial credit.  It's either done or not done.</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16</a:t>
            </a:fld>
            <a:endParaRPr lang="en-US"/>
          </a:p>
        </p:txBody>
      </p:sp>
    </p:spTree>
    <p:extLst>
      <p:ext uri="{BB962C8B-B14F-4D97-AF65-F5344CB8AC3E}">
        <p14:creationId xmlns:p14="http://schemas.microsoft.com/office/powerpoint/2010/main" val="229331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People Skills</a:t>
            </a:r>
          </a:p>
          <a:p>
            <a:pPr lvl="1" rtl="0" fontAlgn="ctr"/>
            <a:r>
              <a:rPr lang="en-US" sz="1200" b="0" i="0" kern="1200" dirty="0" smtClean="0">
                <a:solidFill>
                  <a:schemeClr val="tx1"/>
                </a:solidFill>
                <a:effectLst/>
                <a:latin typeface="+mn-lt"/>
                <a:ea typeface="+mn-ea"/>
                <a:cs typeface="+mn-cs"/>
              </a:rPr>
              <a:t>Trust your gut.  Pause from time to time and ask yourself how you're feeling.</a:t>
            </a:r>
          </a:p>
          <a:p>
            <a:pPr lvl="1" rtl="0" fontAlgn="ctr"/>
            <a:r>
              <a:rPr lang="en-US" sz="1200" b="0" i="0" kern="1200" dirty="0" smtClean="0">
                <a:solidFill>
                  <a:schemeClr val="tx1"/>
                </a:solidFill>
                <a:effectLst/>
                <a:latin typeface="+mn-lt"/>
                <a:ea typeface="+mn-ea"/>
                <a:cs typeface="+mn-cs"/>
              </a:rPr>
              <a:t>Therapy.  We all have issues.  Trust me...even though you *think* you know what they are, you don't really know.  There are tons of issues and little stupid things you do that you could use to figure out.  Getting in tune with your own inner life will help immensely.  </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22</a:t>
            </a:fld>
            <a:endParaRPr lang="en-US"/>
          </a:p>
        </p:txBody>
      </p:sp>
    </p:spTree>
    <p:extLst>
      <p:ext uri="{BB962C8B-B14F-4D97-AF65-F5344CB8AC3E}">
        <p14:creationId xmlns:p14="http://schemas.microsoft.com/office/powerpoint/2010/main" val="243666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Credibility is your greatest asset.</a:t>
            </a:r>
          </a:p>
          <a:p>
            <a:pPr lvl="1" rtl="0" fontAlgn="ctr"/>
            <a:r>
              <a:rPr lang="en-US" sz="1200" b="0" i="0" kern="1200" dirty="0" smtClean="0">
                <a:solidFill>
                  <a:schemeClr val="tx1"/>
                </a:solidFill>
                <a:effectLst/>
                <a:latin typeface="+mn-lt"/>
                <a:ea typeface="+mn-ea"/>
                <a:cs typeface="+mn-cs"/>
              </a:rPr>
              <a:t>Keep your backlog ordered for at least 2 sprints worth of work.  Be ready to answer at a moment's notice when a feature is forecast to be delivered.  </a:t>
            </a:r>
          </a:p>
          <a:p>
            <a:pPr lvl="1" rtl="0" fontAlgn="ctr"/>
            <a:r>
              <a:rPr lang="en-US" sz="1200" b="0" i="0" kern="1200" dirty="0" smtClean="0">
                <a:solidFill>
                  <a:schemeClr val="tx1"/>
                </a:solidFill>
                <a:effectLst/>
                <a:latin typeface="+mn-lt"/>
                <a:ea typeface="+mn-ea"/>
                <a:cs typeface="+mn-cs"/>
              </a:rPr>
              <a:t>That written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is your best friend when you're talking to product owners and executives and stakeholders.  Make sure that they understand why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Quality is in their best interest.</a:t>
            </a:r>
          </a:p>
          <a:p>
            <a:pPr lvl="1" rtl="0" fontAlgn="ctr"/>
            <a:r>
              <a:rPr lang="en-US" sz="1200" b="0" i="0" kern="1200" dirty="0" smtClean="0">
                <a:solidFill>
                  <a:schemeClr val="tx1"/>
                </a:solidFill>
                <a:effectLst/>
                <a:latin typeface="+mn-lt"/>
                <a:ea typeface="+mn-ea"/>
                <a:cs typeface="+mn-cs"/>
              </a:rPr>
              <a:t>Be careful to not lose sight of "fit for purpose".  Sometimes, you're not getting paid to create a work of art.  It's a balance between "time to market" and "long term maintenance".  </a:t>
            </a:r>
          </a:p>
          <a:p>
            <a:pPr lvl="1" rtl="0" fontAlgn="ctr"/>
            <a:r>
              <a:rPr lang="en-US" sz="1200" b="0" i="0" kern="1200" dirty="0" smtClean="0">
                <a:solidFill>
                  <a:schemeClr val="tx1"/>
                </a:solidFill>
                <a:effectLst/>
                <a:latin typeface="+mn-lt"/>
                <a:ea typeface="+mn-ea"/>
                <a:cs typeface="+mn-cs"/>
              </a:rPr>
              <a:t>Do yourself a favor and say "forecast" rather than "commitment"</a:t>
            </a:r>
          </a:p>
          <a:p>
            <a:pPr lvl="1" rtl="0" fontAlgn="ctr"/>
            <a:r>
              <a:rPr lang="en-US" sz="1200" b="0" i="0" kern="1200" dirty="0" smtClean="0">
                <a:solidFill>
                  <a:schemeClr val="tx1"/>
                </a:solidFill>
                <a:effectLst/>
                <a:latin typeface="+mn-lt"/>
                <a:ea typeface="+mn-ea"/>
                <a:cs typeface="+mn-cs"/>
              </a:rPr>
              <a:t>Try to communicate in terms that the business understands.  (Answer: probably money.)</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27</a:t>
            </a:fld>
            <a:endParaRPr lang="en-US"/>
          </a:p>
        </p:txBody>
      </p:sp>
    </p:spTree>
    <p:extLst>
      <p:ext uri="{BB962C8B-B14F-4D97-AF65-F5344CB8AC3E}">
        <p14:creationId xmlns:p14="http://schemas.microsoft.com/office/powerpoint/2010/main" val="356634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What's your Sprint Goal? </a:t>
            </a:r>
          </a:p>
          <a:p>
            <a:pPr lvl="1" rtl="0" fontAlgn="ctr"/>
            <a:r>
              <a:rPr lang="en-US" sz="1200" b="0" i="0" kern="1200" dirty="0" smtClean="0">
                <a:solidFill>
                  <a:schemeClr val="tx1"/>
                </a:solidFill>
                <a:effectLst/>
                <a:latin typeface="+mn-lt"/>
                <a:ea typeface="+mn-ea"/>
                <a:cs typeface="+mn-cs"/>
              </a:rPr>
              <a:t>Review your SG in your daily standups.</a:t>
            </a:r>
          </a:p>
          <a:p>
            <a:pPr lvl="1" rtl="0" fontAlgn="ctr"/>
            <a:r>
              <a:rPr lang="en-US" sz="1200" b="0" i="0" kern="1200" dirty="0" smtClean="0">
                <a:solidFill>
                  <a:schemeClr val="tx1"/>
                </a:solidFill>
                <a:effectLst/>
                <a:latin typeface="+mn-lt"/>
                <a:ea typeface="+mn-ea"/>
                <a:cs typeface="+mn-cs"/>
              </a:rPr>
              <a:t>If your sprint goal is simply a "select Title from </a:t>
            </a:r>
            <a:r>
              <a:rPr lang="en-US" sz="1200" b="0" i="0" kern="1200" dirty="0" err="1" smtClean="0">
                <a:solidFill>
                  <a:schemeClr val="tx1"/>
                </a:solidFill>
                <a:effectLst/>
                <a:latin typeface="+mn-lt"/>
                <a:ea typeface="+mn-ea"/>
                <a:cs typeface="+mn-cs"/>
              </a:rPr>
              <a:t>SprintBacklog</a:t>
            </a:r>
            <a:r>
              <a:rPr lang="en-US" sz="1200" b="0" i="0" kern="1200" dirty="0" smtClean="0">
                <a:solidFill>
                  <a:schemeClr val="tx1"/>
                </a:solidFill>
                <a:effectLst/>
                <a:latin typeface="+mn-lt"/>
                <a:ea typeface="+mn-ea"/>
                <a:cs typeface="+mn-cs"/>
              </a:rPr>
              <a:t>" you're probably doing it wrong.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31</a:t>
            </a:fld>
            <a:endParaRPr lang="en-US"/>
          </a:p>
        </p:txBody>
      </p:sp>
    </p:spTree>
    <p:extLst>
      <p:ext uri="{BB962C8B-B14F-4D97-AF65-F5344CB8AC3E}">
        <p14:creationId xmlns:p14="http://schemas.microsoft.com/office/powerpoint/2010/main" val="112645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43</a:t>
            </a:fld>
            <a:endParaRPr lang="en-US"/>
          </a:p>
        </p:txBody>
      </p:sp>
    </p:spTree>
    <p:extLst>
      <p:ext uri="{BB962C8B-B14F-4D97-AF65-F5344CB8AC3E}">
        <p14:creationId xmlns:p14="http://schemas.microsoft.com/office/powerpoint/2010/main" val="52555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49</a:t>
            </a:fld>
            <a:endParaRPr lang="en-US"/>
          </a:p>
        </p:txBody>
      </p:sp>
    </p:spTree>
    <p:extLst>
      <p:ext uri="{BB962C8B-B14F-4D97-AF65-F5344CB8AC3E}">
        <p14:creationId xmlns:p14="http://schemas.microsoft.com/office/powerpoint/2010/main" val="296718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56</a:t>
            </a:fld>
            <a:endParaRPr lang="en-US"/>
          </a:p>
        </p:txBody>
      </p:sp>
    </p:spTree>
    <p:extLst>
      <p:ext uri="{BB962C8B-B14F-4D97-AF65-F5344CB8AC3E}">
        <p14:creationId xmlns:p14="http://schemas.microsoft.com/office/powerpoint/2010/main" val="406252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3636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21526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838200"/>
            <a:ext cx="63055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396892" y="3061253"/>
            <a:ext cx="8363938" cy="609398"/>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40379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6"/>
                </a:solidFill>
              </a:defRPr>
            </a:lvl1pPr>
            <a:lvl2pPr>
              <a:defRPr baseline="0">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229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229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5257800"/>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485185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8382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304800" y="1600200"/>
            <a:ext cx="8610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 id="2147483661" r:id="rId13"/>
  </p:sldLayoutIdLst>
  <p:transition>
    <p:wipe/>
  </p:transition>
  <p:txStyles>
    <p:titleStyle>
      <a:lvl1pPr algn="l" rtl="0" eaLnBrk="0" fontAlgn="base" hangingPunct="0">
        <a:spcBef>
          <a:spcPct val="0"/>
        </a:spcBef>
        <a:spcAft>
          <a:spcPct val="0"/>
        </a:spcAft>
        <a:defRPr sz="3200">
          <a:solidFill>
            <a:srgbClr val="89A8B7"/>
          </a:solidFill>
          <a:latin typeface="+mj-lt"/>
          <a:ea typeface="+mj-ea"/>
          <a:cs typeface="+mj-cs"/>
        </a:defRPr>
      </a:lvl1pPr>
      <a:lvl2pPr algn="l" rtl="0" eaLnBrk="0" fontAlgn="base" hangingPunct="0">
        <a:spcBef>
          <a:spcPct val="0"/>
        </a:spcBef>
        <a:spcAft>
          <a:spcPct val="0"/>
        </a:spcAft>
        <a:defRPr sz="3200">
          <a:solidFill>
            <a:srgbClr val="89A8B7"/>
          </a:solidFill>
          <a:latin typeface="Arial" charset="0"/>
        </a:defRPr>
      </a:lvl2pPr>
      <a:lvl3pPr algn="l" rtl="0" eaLnBrk="0" fontAlgn="base" hangingPunct="0">
        <a:spcBef>
          <a:spcPct val="0"/>
        </a:spcBef>
        <a:spcAft>
          <a:spcPct val="0"/>
        </a:spcAft>
        <a:defRPr sz="3200">
          <a:solidFill>
            <a:srgbClr val="89A8B7"/>
          </a:solidFill>
          <a:latin typeface="Arial" charset="0"/>
        </a:defRPr>
      </a:lvl3pPr>
      <a:lvl4pPr algn="l" rtl="0" eaLnBrk="0" fontAlgn="base" hangingPunct="0">
        <a:spcBef>
          <a:spcPct val="0"/>
        </a:spcBef>
        <a:spcAft>
          <a:spcPct val="0"/>
        </a:spcAft>
        <a:defRPr sz="3200">
          <a:solidFill>
            <a:srgbClr val="89A8B7"/>
          </a:solidFill>
          <a:latin typeface="Arial" charset="0"/>
        </a:defRPr>
      </a:lvl4pPr>
      <a:lvl5pPr algn="l" rtl="0" eaLnBrk="0" fontAlgn="base" hangingPunct="0">
        <a:spcBef>
          <a:spcPct val="0"/>
        </a:spcBef>
        <a:spcAft>
          <a:spcPct val="0"/>
        </a:spcAft>
        <a:defRPr sz="3200">
          <a:solidFill>
            <a:srgbClr val="89A8B7"/>
          </a:solidFill>
          <a:latin typeface="Arial" charset="0"/>
        </a:defRPr>
      </a:lvl5pPr>
      <a:lvl6pPr marL="457200" algn="l" rtl="0" fontAlgn="base">
        <a:spcBef>
          <a:spcPct val="0"/>
        </a:spcBef>
        <a:spcAft>
          <a:spcPct val="0"/>
        </a:spcAft>
        <a:defRPr sz="3200">
          <a:solidFill>
            <a:srgbClr val="89A8B7"/>
          </a:solidFill>
          <a:latin typeface="Arial" charset="0"/>
        </a:defRPr>
      </a:lvl6pPr>
      <a:lvl7pPr marL="914400" algn="l" rtl="0" fontAlgn="base">
        <a:spcBef>
          <a:spcPct val="0"/>
        </a:spcBef>
        <a:spcAft>
          <a:spcPct val="0"/>
        </a:spcAft>
        <a:defRPr sz="3200">
          <a:solidFill>
            <a:srgbClr val="89A8B7"/>
          </a:solidFill>
          <a:latin typeface="Arial" charset="0"/>
        </a:defRPr>
      </a:lvl7pPr>
      <a:lvl8pPr marL="1371600" algn="l" rtl="0" fontAlgn="base">
        <a:spcBef>
          <a:spcPct val="0"/>
        </a:spcBef>
        <a:spcAft>
          <a:spcPct val="0"/>
        </a:spcAft>
        <a:defRPr sz="3200">
          <a:solidFill>
            <a:srgbClr val="89A8B7"/>
          </a:solidFill>
          <a:latin typeface="Arial" charset="0"/>
        </a:defRPr>
      </a:lvl8pPr>
      <a:lvl9pPr marL="1828800" algn="l" rtl="0" fontAlgn="base">
        <a:spcBef>
          <a:spcPct val="0"/>
        </a:spcBef>
        <a:spcAft>
          <a:spcPct val="0"/>
        </a:spcAft>
        <a:defRPr sz="3200">
          <a:solidFill>
            <a:srgbClr val="89A8B7"/>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a:solidFill>
            <a:srgbClr val="D7D9DF"/>
          </a:solidFill>
          <a:latin typeface="+mn-lt"/>
        </a:defRPr>
      </a:lvl2pPr>
      <a:lvl3pPr marL="1143000" indent="-228600" algn="l" rtl="0" eaLnBrk="0" fontAlgn="base" hangingPunct="0">
        <a:spcBef>
          <a:spcPct val="20000"/>
        </a:spcBef>
        <a:spcAft>
          <a:spcPct val="0"/>
        </a:spcAft>
        <a:buFont typeface="Wingdings" pitchFamily="2" charset="2"/>
        <a:buChar char="§"/>
        <a:defRPr>
          <a:solidFill>
            <a:srgbClr val="D7D9DF"/>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charset="0"/>
        </a:defRPr>
      </a:lvl4pPr>
      <a:lvl5pPr marL="2057400" indent="-228600" algn="l" rtl="0" eaLnBrk="0" fontAlgn="base" hangingPunct="0">
        <a:spcBef>
          <a:spcPct val="20000"/>
        </a:spcBef>
        <a:spcAft>
          <a:spcPct val="0"/>
        </a:spcAft>
        <a:buChar char="»"/>
        <a:defRPr sz="2000">
          <a:solidFill>
            <a:schemeClr val="tx1"/>
          </a:solidFill>
          <a:latin typeface="Times New Roman" charset="0"/>
        </a:defRPr>
      </a:lvl5pPr>
      <a:lvl6pPr marL="2514600" indent="-228600" algn="l" rtl="0" fontAlgn="base">
        <a:spcBef>
          <a:spcPct val="20000"/>
        </a:spcBef>
        <a:spcAft>
          <a:spcPct val="0"/>
        </a:spcAft>
        <a:buChar char="»"/>
        <a:defRPr sz="2000">
          <a:solidFill>
            <a:schemeClr val="tx1"/>
          </a:solidFill>
          <a:latin typeface="Times New Roman" charset="0"/>
        </a:defRPr>
      </a:lvl6pPr>
      <a:lvl7pPr marL="2971800" indent="-228600" algn="l" rtl="0" fontAlgn="base">
        <a:spcBef>
          <a:spcPct val="20000"/>
        </a:spcBef>
        <a:spcAft>
          <a:spcPct val="0"/>
        </a:spcAft>
        <a:buChar char="»"/>
        <a:defRPr sz="2000">
          <a:solidFill>
            <a:schemeClr val="tx1"/>
          </a:solidFill>
          <a:latin typeface="Times New Roman" charset="0"/>
        </a:defRPr>
      </a:lvl7pPr>
      <a:lvl8pPr marL="3429000" indent="-228600" algn="l" rtl="0" fontAlgn="base">
        <a:spcBef>
          <a:spcPct val="20000"/>
        </a:spcBef>
        <a:spcAft>
          <a:spcPct val="0"/>
        </a:spcAft>
        <a:buChar char="»"/>
        <a:defRPr sz="2000">
          <a:solidFill>
            <a:schemeClr val="tx1"/>
          </a:solidFill>
          <a:latin typeface="Times New Roman" charset="0"/>
        </a:defRPr>
      </a:lvl8pPr>
      <a:lvl9pPr marL="3886200" indent="-228600" algn="l" rtl="0" fontAlgn="base">
        <a:spcBef>
          <a:spcPct val="20000"/>
        </a:spcBef>
        <a:spcAft>
          <a:spcPct val="0"/>
        </a:spcAft>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ogs.hbr.org/2013/11/how-to-start-thinking-like-a-data-scientist/" TargetMode="External"/><Relationship Id="rId2" Type="http://schemas.openxmlformats.org/officeDocument/2006/relationships/hyperlink" Target="http://productownerchecklist.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bit.ly/186qR4y"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roductownerchecklist.org/"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447800"/>
            <a:ext cx="7772400" cy="1143000"/>
          </a:xfrm>
        </p:spPr>
        <p:txBody>
          <a:bodyPr/>
          <a:lstStyle/>
          <a:p>
            <a:r>
              <a:rPr lang="en-US" sz="3600" b="1" dirty="0"/>
              <a:t>Top 10 Ways to Go from Good to Great Scrum Master</a:t>
            </a:r>
            <a:endParaRPr lang="en-US" sz="3600" dirty="0"/>
          </a:p>
        </p:txBody>
      </p:sp>
      <p:sp>
        <p:nvSpPr>
          <p:cNvPr id="5123" name="Rectangle 3"/>
          <p:cNvSpPr>
            <a:spLocks noGrp="1" noChangeArrowheads="1"/>
          </p:cNvSpPr>
          <p:nvPr>
            <p:ph type="subTitle" idx="1"/>
          </p:nvPr>
        </p:nvSpPr>
        <p:spPr>
          <a:xfrm>
            <a:off x="1371600" y="2819400"/>
            <a:ext cx="6400800" cy="1752600"/>
          </a:xfrm>
        </p:spPr>
        <p:txBody>
          <a:bodyPr/>
          <a:lstStyle/>
          <a:p>
            <a:pPr eaLnBrk="1" hangingPunct="1"/>
            <a:r>
              <a:rPr lang="en-CA" dirty="0" smtClean="0"/>
              <a:t>Benjamin Day</a:t>
            </a:r>
          </a:p>
        </p:txBody>
      </p:sp>
      <p:pic>
        <p:nvPicPr>
          <p:cNvPr id="4" name="Picture 4" descr="bendayLogo"/>
          <p:cNvPicPr>
            <a:picLocks noChangeAspect="1" noChangeArrowheads="1"/>
          </p:cNvPicPr>
          <p:nvPr/>
        </p:nvPicPr>
        <p:blipFill>
          <a:blip r:embed="rId2"/>
          <a:srcRect/>
          <a:stretch>
            <a:fillRect/>
          </a:stretch>
        </p:blipFill>
        <p:spPr bwMode="auto">
          <a:xfrm>
            <a:off x="5105400" y="5181600"/>
            <a:ext cx="3733800" cy="754143"/>
          </a:xfrm>
          <a:prstGeom prst="rect">
            <a:avLst/>
          </a:prstGeom>
          <a:noFill/>
          <a:ln w="9525">
            <a:noFill/>
            <a:miter lim="800000"/>
            <a:headEnd/>
            <a:tailEnd/>
          </a:ln>
        </p:spPr>
      </p:pic>
      <p:pic>
        <p:nvPicPr>
          <p:cNvPr id="5" name="Picture 4" descr="MVPLogo_Small"/>
          <p:cNvPicPr>
            <a:picLocks noChangeAspect="1" noChangeArrowheads="1"/>
          </p:cNvPicPr>
          <p:nvPr/>
        </p:nvPicPr>
        <p:blipFill>
          <a:blip r:embed="rId3" cstate="print"/>
          <a:srcRect/>
          <a:stretch>
            <a:fillRect/>
          </a:stretch>
        </p:blipFill>
        <p:spPr bwMode="auto">
          <a:xfrm>
            <a:off x="8124825" y="4010025"/>
            <a:ext cx="714375" cy="112395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Scrum Master do?</a:t>
            </a:r>
            <a:endParaRPr lang="en-US" dirty="0"/>
          </a:p>
        </p:txBody>
      </p:sp>
      <p:sp>
        <p:nvSpPr>
          <p:cNvPr id="3" name="Content Placeholder 2"/>
          <p:cNvSpPr>
            <a:spLocks noGrp="1"/>
          </p:cNvSpPr>
          <p:nvPr>
            <p:ph idx="1"/>
          </p:nvPr>
        </p:nvSpPr>
        <p:spPr/>
        <p:txBody>
          <a:bodyPr/>
          <a:lstStyle/>
          <a:p>
            <a:r>
              <a:rPr lang="en-US" dirty="0" smtClean="0"/>
              <a:t>Keeper of the process</a:t>
            </a:r>
          </a:p>
          <a:p>
            <a:endParaRPr lang="en-US" dirty="0" smtClean="0"/>
          </a:p>
          <a:p>
            <a:r>
              <a:rPr lang="en-US" dirty="0" smtClean="0"/>
              <a:t>Help </a:t>
            </a:r>
            <a:r>
              <a:rPr lang="en-US" dirty="0" smtClean="0"/>
              <a:t>the team deliver</a:t>
            </a:r>
          </a:p>
          <a:p>
            <a:endParaRPr lang="en-US" dirty="0" smtClean="0"/>
          </a:p>
          <a:p>
            <a:r>
              <a:rPr lang="en-US" dirty="0" smtClean="0"/>
              <a:t>Advocate </a:t>
            </a:r>
            <a:r>
              <a:rPr lang="en-US" dirty="0" smtClean="0"/>
              <a:t>for the team</a:t>
            </a:r>
          </a:p>
          <a:p>
            <a:endParaRPr lang="en-US" dirty="0" smtClean="0"/>
          </a:p>
          <a:p>
            <a:r>
              <a:rPr lang="en-US" dirty="0" smtClean="0"/>
              <a:t>Help </a:t>
            </a:r>
            <a:r>
              <a:rPr lang="en-US" dirty="0" smtClean="0"/>
              <a:t>the Product Owner</a:t>
            </a:r>
            <a:endParaRPr lang="en-US" dirty="0"/>
          </a:p>
        </p:txBody>
      </p:sp>
    </p:spTree>
    <p:extLst>
      <p:ext uri="{BB962C8B-B14F-4D97-AF65-F5344CB8AC3E}">
        <p14:creationId xmlns:p14="http://schemas.microsoft.com/office/powerpoint/2010/main" val="3909276299"/>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Ways: Things to Think About</a:t>
            </a:r>
            <a:endParaRPr lang="en-US" dirty="0"/>
          </a:p>
        </p:txBody>
      </p:sp>
      <p:sp>
        <p:nvSpPr>
          <p:cNvPr id="4" name="Content Placeholder 3"/>
          <p:cNvSpPr>
            <a:spLocks noGrp="1"/>
          </p:cNvSpPr>
          <p:nvPr>
            <p:ph idx="1"/>
          </p:nvPr>
        </p:nvSpPr>
        <p:spPr/>
        <p:txBody>
          <a:bodyPr/>
          <a:lstStyle/>
          <a:p>
            <a:r>
              <a:rPr lang="en-US" dirty="0" smtClean="0"/>
              <a:t>What can you do to help your team?</a:t>
            </a:r>
          </a:p>
          <a:p>
            <a:endParaRPr lang="en-US" dirty="0" smtClean="0"/>
          </a:p>
          <a:p>
            <a:r>
              <a:rPr lang="en-US" dirty="0" smtClean="0"/>
              <a:t>What can you do to help your product owner?</a:t>
            </a:r>
          </a:p>
          <a:p>
            <a:endParaRPr lang="en-US" dirty="0" smtClean="0"/>
          </a:p>
          <a:p>
            <a:r>
              <a:rPr lang="en-US" dirty="0" smtClean="0"/>
              <a:t>What can you do to help yourself?</a:t>
            </a:r>
          </a:p>
          <a:p>
            <a:endParaRPr lang="en-US" dirty="0" smtClean="0"/>
          </a:p>
          <a:p>
            <a:r>
              <a:rPr lang="en-US" dirty="0" smtClean="0"/>
              <a:t>What can you do to help your organization?</a:t>
            </a:r>
          </a:p>
          <a:p>
            <a:endParaRPr lang="en-US" dirty="0" smtClean="0"/>
          </a:p>
          <a:p>
            <a:r>
              <a:rPr lang="en-US" dirty="0" smtClean="0"/>
              <a:t>Change your Daily Scrum</a:t>
            </a:r>
            <a:endParaRPr lang="en-US" dirty="0"/>
          </a:p>
        </p:txBody>
      </p:sp>
    </p:spTree>
    <p:extLst>
      <p:ext uri="{BB962C8B-B14F-4D97-AF65-F5344CB8AC3E}">
        <p14:creationId xmlns:p14="http://schemas.microsoft.com/office/powerpoint/2010/main" val="195527742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14400"/>
            <a:ext cx="7772400" cy="457200"/>
          </a:xfrm>
        </p:spPr>
        <p:txBody>
          <a:bodyPr/>
          <a:lstStyle/>
          <a:p>
            <a:r>
              <a:rPr lang="en-US" dirty="0" smtClean="0"/>
              <a:t>Here are all the things I wanted to put in this talk.</a:t>
            </a:r>
            <a:endParaRPr lang="en-US" dirty="0"/>
          </a:p>
        </p:txBody>
      </p:sp>
      <p:sp>
        <p:nvSpPr>
          <p:cNvPr id="5" name="Content Placeholder 4"/>
          <p:cNvSpPr>
            <a:spLocks noGrp="1"/>
          </p:cNvSpPr>
          <p:nvPr>
            <p:ph sz="half" idx="1"/>
          </p:nvPr>
        </p:nvSpPr>
        <p:spPr/>
        <p:txBody>
          <a:bodyPr/>
          <a:lstStyle/>
          <a:p>
            <a:pPr fontAlgn="ctr"/>
            <a:r>
              <a:rPr lang="en-US" sz="600" dirty="0"/>
              <a:t>What can you do to help your team?</a:t>
            </a:r>
          </a:p>
          <a:p>
            <a:pPr lvl="1" fontAlgn="ctr"/>
            <a:r>
              <a:rPr lang="en-US" sz="600" dirty="0"/>
              <a:t>Written </a:t>
            </a:r>
            <a:r>
              <a:rPr lang="en-US" sz="600" dirty="0" err="1"/>
              <a:t>DoD</a:t>
            </a:r>
            <a:endParaRPr lang="en-US" sz="600" dirty="0"/>
          </a:p>
          <a:p>
            <a:pPr lvl="1" fontAlgn="ctr"/>
            <a:r>
              <a:rPr lang="en-US" sz="600" dirty="0"/>
              <a:t>Encourage self-organization</a:t>
            </a:r>
          </a:p>
          <a:p>
            <a:pPr lvl="1" fontAlgn="ctr"/>
            <a:r>
              <a:rPr lang="en-US" sz="600" dirty="0"/>
              <a:t>Try to help minimize the work in progress.</a:t>
            </a:r>
          </a:p>
          <a:p>
            <a:pPr lvl="1" fontAlgn="ctr"/>
            <a:r>
              <a:rPr lang="en-US" sz="600" dirty="0"/>
              <a:t>Remind them to keep talking.  One major downside of TFS is that people can sometimes think of it as an excuse to not talk.  </a:t>
            </a:r>
          </a:p>
          <a:p>
            <a:pPr lvl="1" fontAlgn="ctr"/>
            <a:r>
              <a:rPr lang="en-US" sz="600" dirty="0"/>
              <a:t>Remind them about how much and how creatively you can decompose a PBI</a:t>
            </a:r>
          </a:p>
          <a:p>
            <a:pPr lvl="1" fontAlgn="ctr"/>
            <a:r>
              <a:rPr lang="en-US" sz="600" dirty="0"/>
              <a:t>Emergent Architecture.  </a:t>
            </a:r>
          </a:p>
          <a:p>
            <a:pPr lvl="1" fontAlgn="ctr"/>
            <a:r>
              <a:rPr lang="en-US" sz="600" dirty="0"/>
              <a:t>Remind them they don't report to you</a:t>
            </a:r>
          </a:p>
          <a:p>
            <a:pPr fontAlgn="ctr"/>
            <a:r>
              <a:rPr lang="en-US" sz="600" dirty="0"/>
              <a:t>What can you do to help your product owner?</a:t>
            </a:r>
          </a:p>
          <a:p>
            <a:pPr lvl="1" fontAlgn="ctr"/>
            <a:r>
              <a:rPr lang="en-US" sz="600" dirty="0"/>
              <a:t>Product owner checklist</a:t>
            </a:r>
            <a:br>
              <a:rPr lang="en-US" sz="600" dirty="0"/>
            </a:br>
            <a:r>
              <a:rPr lang="en-US" sz="600" dirty="0">
                <a:hlinkClick r:id="rId2"/>
              </a:rPr>
              <a:t>http://productownerchecklist.org</a:t>
            </a:r>
            <a:r>
              <a:rPr lang="en-US" sz="600" dirty="0"/>
              <a:t> by Lare Lekman</a:t>
            </a:r>
          </a:p>
          <a:p>
            <a:pPr lvl="1" fontAlgn="ctr"/>
            <a:r>
              <a:rPr lang="en-US" sz="600" dirty="0"/>
              <a:t>Remind them that they need to stay engaged and that their engagement is critical for the success of the team and the effort.</a:t>
            </a:r>
          </a:p>
          <a:p>
            <a:pPr lvl="1" fontAlgn="ctr"/>
            <a:r>
              <a:rPr lang="en-US" sz="600" dirty="0"/>
              <a:t>Remind them to plan ahead a bit and share their vision</a:t>
            </a:r>
          </a:p>
          <a:p>
            <a:pPr lvl="1" fontAlgn="ctr"/>
            <a:r>
              <a:rPr lang="en-US" sz="600" dirty="0"/>
              <a:t>Help with credibility by planning 2 to 3 sprints out</a:t>
            </a:r>
          </a:p>
          <a:p>
            <a:pPr fontAlgn="ctr"/>
            <a:r>
              <a:rPr lang="en-US" sz="600" dirty="0"/>
              <a:t>What can you do to help yourself?</a:t>
            </a:r>
          </a:p>
          <a:p>
            <a:pPr lvl="1" fontAlgn="ctr"/>
            <a:r>
              <a:rPr lang="en-US" sz="600" dirty="0"/>
              <a:t>You can't fix everything.</a:t>
            </a:r>
          </a:p>
          <a:p>
            <a:pPr lvl="1" fontAlgn="ctr"/>
            <a:r>
              <a:rPr lang="en-US" sz="600" dirty="0"/>
              <a:t>Watch for burnout.</a:t>
            </a:r>
          </a:p>
          <a:p>
            <a:pPr lvl="1" fontAlgn="ctr"/>
            <a:r>
              <a:rPr lang="en-US" sz="600" dirty="0"/>
              <a:t>Do whatever it takes to get you to believe in self-organization</a:t>
            </a:r>
          </a:p>
          <a:p>
            <a:pPr fontAlgn="ctr"/>
            <a:r>
              <a:rPr lang="en-US" sz="600" dirty="0"/>
              <a:t>What can you do to help your organization?</a:t>
            </a:r>
          </a:p>
          <a:p>
            <a:pPr lvl="1" fontAlgn="ctr"/>
            <a:r>
              <a:rPr lang="en-US" sz="600" dirty="0"/>
              <a:t>Get them cozy with the fact that change will be coming.  </a:t>
            </a:r>
          </a:p>
          <a:p>
            <a:pPr lvl="1" fontAlgn="ctr"/>
            <a:r>
              <a:rPr lang="en-US" sz="600" dirty="0"/>
              <a:t>Changing of plans is a "feature" not a "bug."  </a:t>
            </a:r>
          </a:p>
          <a:p>
            <a:pPr lvl="1" fontAlgn="ctr"/>
            <a:r>
              <a:rPr lang="en-US" sz="600" dirty="0"/>
              <a:t>Inoculate them so that they won't panic when change inevitably happens.</a:t>
            </a:r>
          </a:p>
          <a:p>
            <a:pPr lvl="1" fontAlgn="ctr"/>
            <a:r>
              <a:rPr lang="en-US" sz="600" dirty="0"/>
              <a:t>Question how products align with teams.  Bring work to the teams rather than bringing Teams to the work.  Let the Teams stay together and focused on a limited amount of stuff and they'll go faster. </a:t>
            </a:r>
          </a:p>
          <a:p>
            <a:pPr lvl="1" fontAlgn="ctr"/>
            <a:r>
              <a:rPr lang="en-US" sz="600" dirty="0"/>
              <a:t>Help them think about sprint lengths.  Sprints help scope risk.  Sprints force you to pause from time to time to see where you actually are.  It helps keep you honest.  Have you *actually* delivered anything?  Why and why not?</a:t>
            </a:r>
          </a:p>
          <a:p>
            <a:pPr lvl="1" fontAlgn="ctr"/>
            <a:r>
              <a:rPr lang="en-US" sz="600" dirty="0"/>
              <a:t>Practice explaining Story Points.</a:t>
            </a:r>
          </a:p>
          <a:p>
            <a:pPr lvl="1" fontAlgn="ctr"/>
            <a:r>
              <a:rPr lang="en-US" sz="600" dirty="0"/>
              <a:t>Explain that Scrum doesn't replace the existing org structure.  It is a layer on top of the existing org structure.  While it probably won't change anyone's job, it might change how they perform their job. </a:t>
            </a:r>
          </a:p>
          <a:p>
            <a:pPr lvl="1" fontAlgn="ctr"/>
            <a:r>
              <a:rPr lang="en-US" sz="600" dirty="0"/>
              <a:t>Think like a data scientist.</a:t>
            </a:r>
            <a:br>
              <a:rPr lang="en-US" sz="600" dirty="0"/>
            </a:br>
            <a:r>
              <a:rPr lang="en-US" sz="600" dirty="0">
                <a:hlinkClick r:id="rId3"/>
              </a:rPr>
              <a:t>http://blogs.hbr.org/2013/11/how-to-start-thinking-like-a-data-scientist/</a:t>
            </a:r>
            <a:endParaRPr lang="en-US" sz="600" dirty="0"/>
          </a:p>
          <a:p>
            <a:pPr lvl="1" fontAlgn="ctr"/>
            <a:r>
              <a:rPr lang="en-US" sz="600" dirty="0"/>
              <a:t>Watch out for fear.  Fear is *everywhere*.</a:t>
            </a:r>
          </a:p>
          <a:p>
            <a:endParaRPr lang="en-US" sz="600" dirty="0"/>
          </a:p>
        </p:txBody>
      </p:sp>
      <p:sp>
        <p:nvSpPr>
          <p:cNvPr id="6" name="Content Placeholder 5"/>
          <p:cNvSpPr>
            <a:spLocks noGrp="1"/>
          </p:cNvSpPr>
          <p:nvPr>
            <p:ph sz="half" idx="2"/>
          </p:nvPr>
        </p:nvSpPr>
        <p:spPr/>
        <p:txBody>
          <a:bodyPr/>
          <a:lstStyle/>
          <a:p>
            <a:pPr fontAlgn="ctr"/>
            <a:r>
              <a:rPr lang="en-US" sz="1000" dirty="0"/>
              <a:t>Address the QA problems.  </a:t>
            </a:r>
          </a:p>
          <a:p>
            <a:pPr lvl="1" fontAlgn="ctr"/>
            <a:r>
              <a:rPr lang="en-US" sz="900" dirty="0"/>
              <a:t>What does QA do at the front side of the sprint?</a:t>
            </a:r>
          </a:p>
          <a:p>
            <a:pPr lvl="2" fontAlgn="ctr"/>
            <a:r>
              <a:rPr lang="en-US" sz="800" dirty="0"/>
              <a:t>Answer collaborate with fellow team members to ensure that everyone knows how stuff is going to be tested.  </a:t>
            </a:r>
          </a:p>
          <a:p>
            <a:pPr lvl="2" fontAlgn="ctr"/>
            <a:r>
              <a:rPr lang="en-US" sz="800" dirty="0"/>
              <a:t>Basically, front-load your quality focus. </a:t>
            </a:r>
          </a:p>
          <a:p>
            <a:pPr fontAlgn="ctr"/>
            <a:r>
              <a:rPr lang="en-US" sz="1000" dirty="0"/>
              <a:t>Change your daily standup</a:t>
            </a:r>
          </a:p>
          <a:p>
            <a:pPr lvl="1" fontAlgn="ctr"/>
            <a:r>
              <a:rPr lang="en-US" sz="900" dirty="0"/>
              <a:t>Consider dumping "3 questions"</a:t>
            </a:r>
          </a:p>
          <a:p>
            <a:pPr lvl="1" fontAlgn="ctr"/>
            <a:r>
              <a:rPr lang="en-US" sz="900" dirty="0"/>
              <a:t>Consider switching who "runs" the standup</a:t>
            </a:r>
          </a:p>
          <a:p>
            <a:pPr lvl="1" fontAlgn="ctr"/>
            <a:r>
              <a:rPr lang="en-US" sz="900" dirty="0"/>
              <a:t>Watch for people being bored and/or tuning out</a:t>
            </a:r>
          </a:p>
          <a:p>
            <a:pPr lvl="2" fontAlgn="ctr"/>
            <a:r>
              <a:rPr lang="en-US" sz="800" dirty="0"/>
              <a:t>Bored people implies doing too much work and/or a wobbly sprint goal</a:t>
            </a:r>
          </a:p>
          <a:p>
            <a:pPr lvl="2" fontAlgn="ctr"/>
            <a:r>
              <a:rPr lang="en-US" sz="800" dirty="0"/>
              <a:t>Bored people implies multiple teams of 1 rather than a team of X.  You have people who sit near each other rather than actual functional team.</a:t>
            </a:r>
          </a:p>
          <a:p>
            <a:pPr fontAlgn="ctr"/>
            <a:r>
              <a:rPr lang="en-US" sz="1000" dirty="0"/>
              <a:t>What is your Velocity?  </a:t>
            </a:r>
          </a:p>
          <a:p>
            <a:pPr lvl="1" fontAlgn="ctr"/>
            <a:r>
              <a:rPr lang="en-US" sz="900" dirty="0"/>
              <a:t>If you don't have estimates, you can't have a velocity.</a:t>
            </a:r>
          </a:p>
          <a:p>
            <a:pPr lvl="1" fontAlgn="ctr"/>
            <a:r>
              <a:rPr lang="en-US" sz="900" dirty="0"/>
              <a:t>If you don't have a </a:t>
            </a:r>
            <a:r>
              <a:rPr lang="en-US" sz="900" dirty="0" err="1"/>
              <a:t>DoD</a:t>
            </a:r>
            <a:r>
              <a:rPr lang="en-US" sz="900" dirty="0"/>
              <a:t>, velocity is problematic.  </a:t>
            </a:r>
          </a:p>
          <a:p>
            <a:pPr lvl="1" fontAlgn="ctr"/>
            <a:r>
              <a:rPr lang="en-US" sz="900" dirty="0"/>
              <a:t>If you're wobbly on </a:t>
            </a:r>
            <a:r>
              <a:rPr lang="en-US" sz="900" dirty="0" err="1"/>
              <a:t>DoD</a:t>
            </a:r>
            <a:r>
              <a:rPr lang="en-US" sz="900" dirty="0"/>
              <a:t>, your velocity is suspect.  </a:t>
            </a:r>
          </a:p>
          <a:p>
            <a:pPr lvl="1" fontAlgn="ctr"/>
            <a:r>
              <a:rPr lang="en-US" sz="900" dirty="0"/>
              <a:t>Be firm on </a:t>
            </a:r>
            <a:r>
              <a:rPr lang="en-US" sz="900" dirty="0" err="1"/>
              <a:t>DoD</a:t>
            </a:r>
            <a:r>
              <a:rPr lang="en-US" sz="900" dirty="0"/>
              <a:t>.  No partial credit.  </a:t>
            </a:r>
          </a:p>
          <a:p>
            <a:pPr fontAlgn="ctr"/>
            <a:r>
              <a:rPr lang="en-US" sz="1000" dirty="0"/>
              <a:t>Better Retrospectives</a:t>
            </a:r>
          </a:p>
          <a:p>
            <a:pPr lvl="1" fontAlgn="ctr"/>
            <a:r>
              <a:rPr lang="en-US" sz="900" dirty="0"/>
              <a:t>Write them down.  Review the results.</a:t>
            </a:r>
          </a:p>
          <a:p>
            <a:pPr lvl="1" fontAlgn="ctr"/>
            <a:r>
              <a:rPr lang="en-US" sz="900" dirty="0"/>
              <a:t>Try to walk through the sprint day by day and ask people how they felt, what was going on </a:t>
            </a:r>
            <a:r>
              <a:rPr lang="en-US" sz="900" dirty="0" err="1"/>
              <a:t>on</a:t>
            </a:r>
            <a:r>
              <a:rPr lang="en-US" sz="900" dirty="0"/>
              <a:t> this day, why is the </a:t>
            </a:r>
            <a:r>
              <a:rPr lang="en-US" sz="900" dirty="0" err="1"/>
              <a:t>burndown</a:t>
            </a:r>
            <a:r>
              <a:rPr lang="en-US" sz="900" dirty="0"/>
              <a:t> going up or down?  This helps them to *remember* what was happening.  </a:t>
            </a:r>
          </a:p>
          <a:p>
            <a:pPr fontAlgn="ctr"/>
            <a:r>
              <a:rPr lang="en-US" sz="1000" dirty="0"/>
              <a:t>Common Objections to Scrum</a:t>
            </a:r>
          </a:p>
          <a:p>
            <a:endParaRPr lang="en-US" sz="1000" dirty="0"/>
          </a:p>
        </p:txBody>
      </p:sp>
    </p:spTree>
    <p:extLst>
      <p:ext uri="{BB962C8B-B14F-4D97-AF65-F5344CB8AC3E}">
        <p14:creationId xmlns:p14="http://schemas.microsoft.com/office/powerpoint/2010/main" val="1567254328"/>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 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6206247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b="1" i="1" dirty="0" smtClean="0"/>
              <a:t>What is your </a:t>
            </a:r>
            <a:r>
              <a:rPr lang="en-US" b="1" i="1" dirty="0" err="1" smtClean="0"/>
              <a:t>DoD</a:t>
            </a:r>
            <a:r>
              <a:rPr lang="en-US" b="1" i="1"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1169394380"/>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 of Done (</a:t>
            </a:r>
            <a:r>
              <a:rPr lang="en-US" dirty="0" err="1" smtClean="0"/>
              <a:t>DoD</a:t>
            </a:r>
            <a:r>
              <a:rPr lang="en-US" dirty="0" smtClean="0"/>
              <a:t>) = </a:t>
            </a:r>
            <a:br>
              <a:rPr lang="en-US" dirty="0" smtClean="0"/>
            </a:br>
            <a:r>
              <a:rPr lang="en-US" i="1" u="sng" dirty="0" smtClean="0"/>
              <a:t>Everything</a:t>
            </a:r>
            <a:r>
              <a:rPr lang="en-US" i="1" dirty="0" smtClean="0"/>
              <a:t> </a:t>
            </a:r>
            <a:r>
              <a:rPr lang="en-US" dirty="0" smtClean="0"/>
              <a:t>it takes to say something is</a:t>
            </a:r>
            <a:br>
              <a:rPr lang="en-US" dirty="0" smtClean="0"/>
            </a:br>
            <a:r>
              <a:rPr lang="en-US" dirty="0" smtClean="0"/>
              <a:t>completely done.</a:t>
            </a:r>
            <a:endParaRPr lang="en-US" dirty="0"/>
          </a:p>
        </p:txBody>
      </p:sp>
    </p:spTree>
    <p:extLst>
      <p:ext uri="{BB962C8B-B14F-4D97-AF65-F5344CB8AC3E}">
        <p14:creationId xmlns:p14="http://schemas.microsoft.com/office/powerpoint/2010/main" val="428642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your </a:t>
            </a:r>
            <a:r>
              <a:rPr lang="en-US" dirty="0" err="1" smtClean="0"/>
              <a:t>DoD</a:t>
            </a:r>
            <a:r>
              <a:rPr lang="en-US" dirty="0" smtClean="0"/>
              <a:t>?</a:t>
            </a:r>
            <a:endParaRPr lang="en-US" dirty="0"/>
          </a:p>
        </p:txBody>
      </p:sp>
      <p:sp>
        <p:nvSpPr>
          <p:cNvPr id="6" name="Content Placeholder 5"/>
          <p:cNvSpPr>
            <a:spLocks noGrp="1"/>
          </p:cNvSpPr>
          <p:nvPr>
            <p:ph idx="1"/>
          </p:nvPr>
        </p:nvSpPr>
        <p:spPr/>
        <p:txBody>
          <a:bodyPr/>
          <a:lstStyle/>
          <a:p>
            <a:r>
              <a:rPr lang="en-US" dirty="0" smtClean="0"/>
              <a:t>Closest thing to a “silver bullet” in Scrum</a:t>
            </a:r>
          </a:p>
          <a:p>
            <a:endParaRPr lang="en-US" dirty="0" smtClean="0"/>
          </a:p>
          <a:p>
            <a:r>
              <a:rPr lang="en-US" dirty="0" smtClean="0"/>
              <a:t>Technical Debt will ruin you.</a:t>
            </a:r>
          </a:p>
          <a:p>
            <a:endParaRPr lang="en-US" dirty="0"/>
          </a:p>
          <a:p>
            <a:r>
              <a:rPr lang="en-US" dirty="0" smtClean="0"/>
              <a:t>Write it down.</a:t>
            </a:r>
          </a:p>
          <a:p>
            <a:endParaRPr lang="en-US" dirty="0"/>
          </a:p>
          <a:p>
            <a:r>
              <a:rPr lang="en-US" dirty="0" smtClean="0"/>
              <a:t>Review and discuss it regularly.</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672678254"/>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
            </a:r>
            <a:r>
              <a:rPr lang="en-US" dirty="0" smtClean="0"/>
              <a:t>Done vs. Done </a:t>
            </a:r>
            <a:r>
              <a:rPr lang="en-US" dirty="0" err="1" smtClean="0"/>
              <a:t>Done</a:t>
            </a:r>
            <a:r>
              <a:rPr lang="en-US" dirty="0" smtClean="0"/>
              <a:t>”</a:t>
            </a:r>
            <a:endParaRPr lang="en-US" dirty="0"/>
          </a:p>
        </p:txBody>
      </p:sp>
    </p:spTree>
    <p:extLst>
      <p:ext uri="{BB962C8B-B14F-4D97-AF65-F5344CB8AC3E}">
        <p14:creationId xmlns:p14="http://schemas.microsoft.com/office/powerpoint/2010/main" val="54476916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relax your </a:t>
            </a:r>
            <a:r>
              <a:rPr lang="en-US" dirty="0" err="1" smtClean="0"/>
              <a:t>DoD</a:t>
            </a:r>
            <a:r>
              <a:rPr lang="en-US" dirty="0" smtClean="0"/>
              <a:t>.</a:t>
            </a:r>
            <a:endParaRPr lang="en-US" dirty="0"/>
          </a:p>
        </p:txBody>
      </p:sp>
    </p:spTree>
    <p:extLst>
      <p:ext uri="{BB962C8B-B14F-4D97-AF65-F5344CB8AC3E}">
        <p14:creationId xmlns:p14="http://schemas.microsoft.com/office/powerpoint/2010/main" val="3693645940"/>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partial credit…ever.</a:t>
            </a:r>
            <a:endParaRPr lang="en-US" dirty="0"/>
          </a:p>
        </p:txBody>
      </p:sp>
    </p:spTree>
    <p:extLst>
      <p:ext uri="{BB962C8B-B14F-4D97-AF65-F5344CB8AC3E}">
        <p14:creationId xmlns:p14="http://schemas.microsoft.com/office/powerpoint/2010/main" val="94692559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Day</a:t>
            </a:r>
            <a:endParaRPr lang="en-US" dirty="0"/>
          </a:p>
        </p:txBody>
      </p:sp>
      <p:sp>
        <p:nvSpPr>
          <p:cNvPr id="3" name="Content Placeholder 2"/>
          <p:cNvSpPr>
            <a:spLocks noGrp="1"/>
          </p:cNvSpPr>
          <p:nvPr>
            <p:ph idx="1"/>
          </p:nvPr>
        </p:nvSpPr>
        <p:spPr/>
        <p:txBody>
          <a:bodyPr>
            <a:normAutofit/>
          </a:bodyPr>
          <a:lstStyle/>
          <a:p>
            <a:r>
              <a:rPr lang="en-US" dirty="0"/>
              <a:t>Brookline, MA</a:t>
            </a:r>
          </a:p>
          <a:p>
            <a:r>
              <a:rPr lang="en-US" dirty="0"/>
              <a:t>Consultant, Coach, &amp; Trainer</a:t>
            </a:r>
          </a:p>
          <a:p>
            <a:r>
              <a:rPr lang="en-US" dirty="0"/>
              <a:t>Microsoft MVP for Visual Studio ALM</a:t>
            </a:r>
          </a:p>
          <a:p>
            <a:r>
              <a:rPr lang="en-US" dirty="0"/>
              <a:t>Team Foundation Server, Software Testing, </a:t>
            </a:r>
            <a:r>
              <a:rPr lang="en-US" dirty="0" smtClean="0"/>
              <a:t/>
            </a:r>
            <a:br>
              <a:rPr lang="en-US" dirty="0" smtClean="0"/>
            </a:br>
            <a:r>
              <a:rPr lang="en-US" dirty="0" smtClean="0"/>
              <a:t>Scrum</a:t>
            </a:r>
            <a:r>
              <a:rPr lang="en-US" dirty="0"/>
              <a:t>, Software Architecture</a:t>
            </a:r>
          </a:p>
          <a:p>
            <a:r>
              <a:rPr lang="en-US" dirty="0"/>
              <a:t>Scrum.org </a:t>
            </a:r>
            <a:r>
              <a:rPr lang="en-US" dirty="0" smtClean="0"/>
              <a:t>Classes</a:t>
            </a:r>
          </a:p>
          <a:p>
            <a:pPr lvl="1"/>
            <a:r>
              <a:rPr lang="en-US" dirty="0" smtClean="0"/>
              <a:t>Professional Scrum Developer (PSD)</a:t>
            </a:r>
          </a:p>
          <a:p>
            <a:pPr lvl="1"/>
            <a:r>
              <a:rPr lang="en-US" dirty="0" smtClean="0"/>
              <a:t>Professional </a:t>
            </a:r>
            <a:r>
              <a:rPr lang="en-US" dirty="0"/>
              <a:t>Scrum Foundations (PSF)</a:t>
            </a:r>
          </a:p>
          <a:p>
            <a:r>
              <a:rPr lang="en-US" dirty="0"/>
              <a:t>www.benday.com, </a:t>
            </a:r>
            <a:r>
              <a:rPr lang="en-US" dirty="0" smtClean="0"/>
              <a:t/>
            </a:r>
            <a:br>
              <a:rPr lang="en-US" dirty="0" smtClean="0"/>
            </a:br>
            <a:r>
              <a:rPr lang="en-US" dirty="0" smtClean="0"/>
              <a:t>benday@benday.com</a:t>
            </a:r>
            <a:r>
              <a:rPr lang="en-US" dirty="0"/>
              <a:t>, </a:t>
            </a:r>
            <a:r>
              <a:rPr lang="en-US" dirty="0" smtClean="0"/>
              <a:t>@</a:t>
            </a:r>
            <a:r>
              <a:rPr lang="en-US" dirty="0" err="1"/>
              <a:t>benday</a:t>
            </a:r>
            <a:endParaRPr lang="en-US" dirty="0"/>
          </a:p>
        </p:txBody>
      </p:sp>
      <p:pic>
        <p:nvPicPr>
          <p:cNvPr id="4" name="Picture 3" descr="bendayLogo"/>
          <p:cNvPicPr>
            <a:picLocks noChangeAspect="1" noChangeArrowheads="1"/>
          </p:cNvPicPr>
          <p:nvPr/>
        </p:nvPicPr>
        <p:blipFill>
          <a:blip r:embed="rId2" cstate="print"/>
          <a:srcRect/>
          <a:stretch>
            <a:fillRect/>
          </a:stretch>
        </p:blipFill>
        <p:spPr bwMode="auto">
          <a:xfrm>
            <a:off x="5455133" y="796132"/>
            <a:ext cx="3407220" cy="688181"/>
          </a:xfrm>
          <a:prstGeom prst="rect">
            <a:avLst/>
          </a:prstGeom>
          <a:noFill/>
          <a:ln w="9525">
            <a:noFill/>
            <a:miter lim="800000"/>
            <a:headEnd/>
            <a:tailEnd/>
          </a:ln>
        </p:spPr>
      </p:pic>
      <p:pic>
        <p:nvPicPr>
          <p:cNvPr id="7" name="Picture 6" descr="MVPLogo_Small"/>
          <p:cNvPicPr>
            <a:picLocks noChangeAspect="1" noChangeArrowheads="1"/>
          </p:cNvPicPr>
          <p:nvPr/>
        </p:nvPicPr>
        <p:blipFill>
          <a:blip r:embed="rId3" cstate="print"/>
          <a:srcRect/>
          <a:stretch>
            <a:fillRect/>
          </a:stretch>
        </p:blipFill>
        <p:spPr bwMode="auto">
          <a:xfrm>
            <a:off x="8147978" y="2583656"/>
            <a:ext cx="714375" cy="1123950"/>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6477000" y="5142331"/>
            <a:ext cx="2342762" cy="582098"/>
          </a:xfrm>
          <a:prstGeom prst="rect">
            <a:avLst/>
          </a:prstGeom>
        </p:spPr>
      </p:pic>
    </p:spTree>
    <p:extLst>
      <p:ext uri="{BB962C8B-B14F-4D97-AF65-F5344CB8AC3E}">
        <p14:creationId xmlns:p14="http://schemas.microsoft.com/office/powerpoint/2010/main" val="297694139"/>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credit usually means</a:t>
            </a:r>
            <a:br>
              <a:rPr lang="en-US" dirty="0" smtClean="0"/>
            </a:br>
            <a:r>
              <a:rPr lang="en-US" dirty="0" smtClean="0"/>
              <a:t>Technical Debt.</a:t>
            </a:r>
            <a:endParaRPr lang="en-US" dirty="0"/>
          </a:p>
        </p:txBody>
      </p:sp>
    </p:spTree>
    <p:extLst>
      <p:ext uri="{BB962C8B-B14F-4D97-AF65-F5344CB8AC3E}">
        <p14:creationId xmlns:p14="http://schemas.microsoft.com/office/powerpoint/2010/main" val="2119584166"/>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Credit &amp; Technical Debt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“Wobbly” Velocity</a:t>
            </a:r>
            <a:endParaRPr lang="en-US" dirty="0"/>
          </a:p>
        </p:txBody>
      </p:sp>
    </p:spTree>
    <p:extLst>
      <p:ext uri="{BB962C8B-B14F-4D97-AF65-F5344CB8AC3E}">
        <p14:creationId xmlns:p14="http://schemas.microsoft.com/office/powerpoint/2010/main" val="1188263234"/>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b="1" i="1"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590821009"/>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99% of the time, </a:t>
            </a:r>
            <a:br>
              <a:rPr lang="en-US" dirty="0" smtClean="0"/>
            </a:br>
            <a:r>
              <a:rPr lang="en-US" dirty="0" smtClean="0"/>
              <a:t>it’s a people problem.</a:t>
            </a:r>
            <a:endParaRPr lang="en-US" dirty="0"/>
          </a:p>
        </p:txBody>
      </p:sp>
    </p:spTree>
    <p:extLst>
      <p:ext uri="{BB962C8B-B14F-4D97-AF65-F5344CB8AC3E}">
        <p14:creationId xmlns:p14="http://schemas.microsoft.com/office/powerpoint/2010/main" val="1793696344"/>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for interpersonal problems.</a:t>
            </a:r>
            <a:endParaRPr lang="en-US" dirty="0"/>
          </a:p>
        </p:txBody>
      </p:sp>
    </p:spTree>
    <p:extLst>
      <p:ext uri="{BB962C8B-B14F-4D97-AF65-F5344CB8AC3E}">
        <p14:creationId xmlns:p14="http://schemas.microsoft.com/office/powerpoint/2010/main" val="154268426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trick:</a:t>
            </a:r>
            <a:br>
              <a:rPr lang="en-US" dirty="0" smtClean="0"/>
            </a:br>
            <a:r>
              <a:rPr lang="en-US" dirty="0" smtClean="0"/>
              <a:t>“Trust your gut.”</a:t>
            </a:r>
            <a:endParaRPr lang="en-US" dirty="0"/>
          </a:p>
        </p:txBody>
      </p:sp>
    </p:spTree>
    <p:extLst>
      <p:ext uri="{BB962C8B-B14F-4D97-AF65-F5344CB8AC3E}">
        <p14:creationId xmlns:p14="http://schemas.microsoft.com/office/powerpoint/2010/main" val="3187601911"/>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be a super hero?</a:t>
            </a:r>
            <a:br>
              <a:rPr lang="en-US" dirty="0" smtClean="0"/>
            </a:br>
            <a:r>
              <a:rPr lang="en-US" dirty="0" smtClean="0"/>
              <a:t>Go see a therapist.</a:t>
            </a:r>
            <a:br>
              <a:rPr lang="en-US" dirty="0" smtClean="0"/>
            </a:br>
            <a:r>
              <a:rPr lang="en-US" dirty="0" smtClean="0"/>
              <a:t>(I’m not kidding.)</a:t>
            </a:r>
            <a:endParaRPr lang="en-US" dirty="0"/>
          </a:p>
        </p:txBody>
      </p:sp>
    </p:spTree>
    <p:extLst>
      <p:ext uri="{BB962C8B-B14F-4D97-AF65-F5344CB8AC3E}">
        <p14:creationId xmlns:p14="http://schemas.microsoft.com/office/powerpoint/2010/main" val="159450474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b="1" i="1"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43408090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to 3 Sprints of Product Backlog</a:t>
            </a:r>
            <a:endParaRPr lang="en-US" dirty="0"/>
          </a:p>
        </p:txBody>
      </p:sp>
      <p:sp>
        <p:nvSpPr>
          <p:cNvPr id="6" name="Content Placeholder 5"/>
          <p:cNvSpPr>
            <a:spLocks noGrp="1"/>
          </p:cNvSpPr>
          <p:nvPr>
            <p:ph idx="1"/>
          </p:nvPr>
        </p:nvSpPr>
        <p:spPr/>
        <p:txBody>
          <a:bodyPr/>
          <a:lstStyle/>
          <a:p>
            <a:r>
              <a:rPr lang="en-US" dirty="0" smtClean="0"/>
              <a:t>Helps give the PO “room”</a:t>
            </a:r>
          </a:p>
          <a:p>
            <a:endParaRPr lang="en-US" dirty="0"/>
          </a:p>
          <a:p>
            <a:r>
              <a:rPr lang="en-US" dirty="0" smtClean="0"/>
              <a:t>Helps everyone to know what’s going on.</a:t>
            </a:r>
          </a:p>
          <a:p>
            <a:endParaRPr lang="en-US" dirty="0"/>
          </a:p>
          <a:p>
            <a:r>
              <a:rPr lang="en-US" dirty="0" smtClean="0"/>
              <a:t>Be </a:t>
            </a:r>
            <a:r>
              <a:rPr lang="en-US" dirty="0" smtClean="0"/>
              <a:t>ready to answer where a PBI (aka. “feature”) is on the backlog.</a:t>
            </a:r>
          </a:p>
          <a:p>
            <a:pPr lvl="1"/>
            <a:r>
              <a:rPr lang="en-US" dirty="0" smtClean="0"/>
              <a:t>How many sprints out?</a:t>
            </a:r>
          </a:p>
          <a:p>
            <a:endParaRPr lang="en-US" dirty="0" smtClean="0"/>
          </a:p>
          <a:p>
            <a:r>
              <a:rPr lang="en-US" dirty="0" smtClean="0"/>
              <a:t>Discuss your *written* </a:t>
            </a:r>
            <a:r>
              <a:rPr lang="en-US" dirty="0" err="1" smtClean="0"/>
              <a:t>DoD</a:t>
            </a:r>
            <a:r>
              <a:rPr lang="en-US" dirty="0" smtClean="0"/>
              <a:t> with the PO, executives, and stakeholders</a:t>
            </a:r>
          </a:p>
          <a:p>
            <a:pPr lvl="1"/>
            <a:r>
              <a:rPr lang="en-US" dirty="0" smtClean="0"/>
              <a:t>Why is it in their best interest?</a:t>
            </a:r>
          </a:p>
          <a:p>
            <a:endParaRPr lang="en-US" dirty="0"/>
          </a:p>
        </p:txBody>
      </p:sp>
    </p:spTree>
    <p:extLst>
      <p:ext uri="{BB962C8B-B14F-4D97-AF65-F5344CB8AC3E}">
        <p14:creationId xmlns:p14="http://schemas.microsoft.com/office/powerpoint/2010/main" val="3720269058"/>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for purpose.</a:t>
            </a:r>
            <a:endParaRPr lang="en-US" dirty="0"/>
          </a:p>
        </p:txBody>
      </p:sp>
      <p:sp>
        <p:nvSpPr>
          <p:cNvPr id="3" name="Content Placeholder 2"/>
          <p:cNvSpPr>
            <a:spLocks noGrp="1"/>
          </p:cNvSpPr>
          <p:nvPr>
            <p:ph idx="1"/>
          </p:nvPr>
        </p:nvSpPr>
        <p:spPr/>
        <p:txBody>
          <a:bodyPr/>
          <a:lstStyle/>
          <a:p>
            <a:r>
              <a:rPr lang="en-US" dirty="0" smtClean="0"/>
              <a:t>Remember that not everything is, needs to be, or should be a work of art.</a:t>
            </a:r>
          </a:p>
          <a:p>
            <a:endParaRPr lang="en-US" dirty="0" smtClean="0"/>
          </a:p>
          <a:p>
            <a:r>
              <a:rPr lang="en-US" dirty="0" smtClean="0"/>
              <a:t>Balance “Time to Market” with “Long-term Maintenance”</a:t>
            </a:r>
          </a:p>
          <a:p>
            <a:endParaRPr lang="en-US" dirty="0"/>
          </a:p>
          <a:p>
            <a:r>
              <a:rPr lang="en-US" dirty="0" smtClean="0"/>
              <a:t>Communicate with the business in terms they understand</a:t>
            </a:r>
          </a:p>
          <a:p>
            <a:pPr lvl="1"/>
            <a:r>
              <a:rPr lang="en-US" dirty="0" smtClean="0"/>
              <a:t>(Hint: this is probably money and resources.)</a:t>
            </a:r>
          </a:p>
          <a:p>
            <a:pPr lvl="1"/>
            <a:endParaRPr lang="en-US" dirty="0"/>
          </a:p>
        </p:txBody>
      </p:sp>
    </p:spTree>
    <p:extLst>
      <p:ext uri="{BB962C8B-B14F-4D97-AF65-F5344CB8AC3E}">
        <p14:creationId xmlns:p14="http://schemas.microsoft.com/office/powerpoint/2010/main" val="717362897"/>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Online courses at Pluralsight.com</a:t>
            </a:r>
            <a:endParaRPr lang="en-US" dirty="0"/>
          </a:p>
        </p:txBody>
      </p:sp>
      <p:pic>
        <p:nvPicPr>
          <p:cNvPr id="4" name="Picture 2" descr="C:\Users\benday\AppData\Local\Temp\2\SNAGHTML5ee14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23" y="1939890"/>
            <a:ext cx="5808731" cy="244818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BENDAY~1.BEN\AppData\Local\Temp\SNAGHTML741e4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93" y="2880425"/>
            <a:ext cx="5333190" cy="252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enday\AppData\Local\Temp\1\SNAGHTMLe57e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580" y="3793642"/>
            <a:ext cx="4263770" cy="22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40622"/>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14400"/>
            <a:ext cx="3352800" cy="4495800"/>
          </a:xfrm>
        </p:spPr>
        <p:txBody>
          <a:bodyPr anchor="t"/>
          <a:lstStyle/>
          <a:p>
            <a:r>
              <a:rPr lang="en-US" dirty="0" smtClean="0"/>
              <a:t>Train everyone </a:t>
            </a:r>
            <a:br>
              <a:rPr lang="en-US" dirty="0" smtClean="0"/>
            </a:br>
            <a:r>
              <a:rPr lang="en-US" dirty="0" smtClean="0"/>
              <a:t>to say </a:t>
            </a:r>
            <a:r>
              <a:rPr lang="en-US" dirty="0" smtClean="0"/>
              <a:t/>
            </a:r>
            <a:br>
              <a:rPr lang="en-US" dirty="0" smtClean="0"/>
            </a:br>
            <a:r>
              <a:rPr lang="en-US" i="1" dirty="0" smtClean="0"/>
              <a:t>“forecast”</a:t>
            </a:r>
            <a:r>
              <a:rPr lang="en-US" dirty="0" smtClean="0"/>
              <a:t> </a:t>
            </a:r>
            <a:br>
              <a:rPr lang="en-US" dirty="0" smtClean="0"/>
            </a:br>
            <a:r>
              <a:rPr lang="en-US" dirty="0" smtClean="0"/>
              <a:t>rather than </a:t>
            </a:r>
            <a:r>
              <a:rPr lang="en-US" i="1" dirty="0" smtClean="0"/>
              <a:t>“commitment”</a:t>
            </a:r>
            <a:endParaRPr lang="en-US" i="1" dirty="0"/>
          </a:p>
        </p:txBody>
      </p:sp>
      <p:pic>
        <p:nvPicPr>
          <p:cNvPr id="1026" name="Picture 2" descr="C:\Users\benday\AppData\Local\Temp\1\SNAGHTML1004a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815" y="914400"/>
            <a:ext cx="5293971" cy="511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11671"/>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b="1" i="1"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4093686787"/>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you have a Sprint Goal?</a:t>
            </a:r>
            <a:endParaRPr lang="en-US" dirty="0"/>
          </a:p>
        </p:txBody>
      </p:sp>
    </p:spTree>
    <p:extLst>
      <p:ext uri="{BB962C8B-B14F-4D97-AF65-F5344CB8AC3E}">
        <p14:creationId xmlns:p14="http://schemas.microsoft.com/office/powerpoint/2010/main" val="1260948687"/>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easily understood and stated?</a:t>
            </a:r>
            <a:endParaRPr lang="en-US" dirty="0"/>
          </a:p>
        </p:txBody>
      </p:sp>
    </p:spTree>
    <p:extLst>
      <p:ext uri="{BB962C8B-B14F-4D97-AF65-F5344CB8AC3E}">
        <p14:creationId xmlns:p14="http://schemas.microsoft.com/office/powerpoint/2010/main" val="4030165369"/>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 </a:t>
            </a:r>
            <a:br>
              <a:rPr lang="en-US" dirty="0" smtClean="0"/>
            </a:br>
            <a:r>
              <a:rPr lang="en-US" dirty="0" smtClean="0"/>
              <a:t>Your sprint goal should </a:t>
            </a:r>
            <a:r>
              <a:rPr lang="en-US" b="1" u="sng" dirty="0" smtClean="0"/>
              <a:t>not</a:t>
            </a:r>
            <a:r>
              <a:rPr lang="en-US" b="1" dirty="0" smtClean="0"/>
              <a:t> </a:t>
            </a:r>
            <a:r>
              <a:rPr lang="en-US" dirty="0" smtClean="0"/>
              <a:t>be</a:t>
            </a:r>
            <a:br>
              <a:rPr lang="en-US" dirty="0" smtClean="0"/>
            </a:br>
            <a:r>
              <a:rPr lang="en-US" dirty="0" smtClean="0"/>
              <a:t/>
            </a:r>
            <a:br>
              <a:rPr lang="en-US" dirty="0" smtClean="0"/>
            </a:br>
            <a:r>
              <a:rPr lang="en-US" b="1" dirty="0" smtClean="0">
                <a:latin typeface="Courier New" pitchFamily="49" charset="0"/>
                <a:cs typeface="Courier New" pitchFamily="49" charset="0"/>
              </a:rPr>
              <a:t>select * from </a:t>
            </a:r>
            <a:r>
              <a:rPr lang="en-US" b="1" dirty="0" err="1" smtClean="0">
                <a:latin typeface="Courier New" pitchFamily="49" charset="0"/>
                <a:cs typeface="Courier New" pitchFamily="49" charset="0"/>
              </a:rPr>
              <a:t>SprintBacklog</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25036803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your Sprint Goal </a:t>
            </a:r>
            <a:br>
              <a:rPr lang="en-US" dirty="0" smtClean="0"/>
            </a:br>
            <a:r>
              <a:rPr lang="en-US" dirty="0" smtClean="0"/>
              <a:t>in the Daily Scrum.</a:t>
            </a:r>
            <a:endParaRPr lang="en-US" dirty="0"/>
          </a:p>
        </p:txBody>
      </p:sp>
    </p:spTree>
    <p:extLst>
      <p:ext uri="{BB962C8B-B14F-4D97-AF65-F5344CB8AC3E}">
        <p14:creationId xmlns:p14="http://schemas.microsoft.com/office/powerpoint/2010/main" val="132961874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while we’re talking about </a:t>
            </a:r>
            <a:br>
              <a:rPr lang="en-US" dirty="0" smtClean="0"/>
            </a:br>
            <a:r>
              <a:rPr lang="en-US" dirty="0" smtClean="0"/>
              <a:t>the Daily Scrum…</a:t>
            </a:r>
            <a:endParaRPr lang="en-US" dirty="0"/>
          </a:p>
        </p:txBody>
      </p:sp>
    </p:spTree>
    <p:extLst>
      <p:ext uri="{BB962C8B-B14F-4D97-AF65-F5344CB8AC3E}">
        <p14:creationId xmlns:p14="http://schemas.microsoft.com/office/powerpoint/2010/main" val="1393458809"/>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dumping the</a:t>
            </a:r>
            <a:br>
              <a:rPr lang="en-US" dirty="0" smtClean="0"/>
            </a:br>
            <a:r>
              <a:rPr lang="en-US" dirty="0" smtClean="0"/>
              <a:t>“3 questions” format.</a:t>
            </a:r>
            <a:endParaRPr lang="en-US" dirty="0"/>
          </a:p>
        </p:txBody>
      </p:sp>
    </p:spTree>
    <p:extLst>
      <p:ext uri="{BB962C8B-B14F-4D97-AF65-F5344CB8AC3E}">
        <p14:creationId xmlns:p14="http://schemas.microsoft.com/office/powerpoint/2010/main" val="2535785587"/>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your team that they </a:t>
            </a:r>
            <a:br>
              <a:rPr lang="en-US" dirty="0" smtClean="0"/>
            </a:br>
            <a:r>
              <a:rPr lang="en-US" dirty="0" smtClean="0"/>
              <a:t>don’t report to you.</a:t>
            </a:r>
            <a:endParaRPr lang="en-US" dirty="0"/>
          </a:p>
        </p:txBody>
      </p:sp>
    </p:spTree>
    <p:extLst>
      <p:ext uri="{BB962C8B-B14F-4D97-AF65-F5344CB8AC3E}">
        <p14:creationId xmlns:p14="http://schemas.microsoft.com/office/powerpoint/2010/main" val="2009886181"/>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switching up who </a:t>
            </a:r>
            <a:br>
              <a:rPr lang="en-US" dirty="0" smtClean="0"/>
            </a:br>
            <a:r>
              <a:rPr lang="en-US" dirty="0" smtClean="0"/>
              <a:t>“leads” that meeting.</a:t>
            </a:r>
            <a:endParaRPr lang="en-US" dirty="0"/>
          </a:p>
        </p:txBody>
      </p:sp>
    </p:spTree>
    <p:extLst>
      <p:ext uri="{BB962C8B-B14F-4D97-AF65-F5344CB8AC3E}">
        <p14:creationId xmlns:p14="http://schemas.microsoft.com/office/powerpoint/2010/main" val="151358330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many of you have heard of</a:t>
            </a:r>
            <a:br>
              <a:rPr lang="en-US" dirty="0" smtClean="0"/>
            </a:br>
            <a:r>
              <a:rPr lang="en-US" dirty="0" smtClean="0"/>
              <a:t>Scrum.org?</a:t>
            </a:r>
            <a:endParaRPr lang="en-US" dirty="0"/>
          </a:p>
        </p:txBody>
      </p:sp>
    </p:spTree>
    <p:extLst>
      <p:ext uri="{BB962C8B-B14F-4D97-AF65-F5344CB8AC3E}">
        <p14:creationId xmlns:p14="http://schemas.microsoft.com/office/powerpoint/2010/main" val="3314190752"/>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for people being bored</a:t>
            </a:r>
            <a:br>
              <a:rPr lang="en-US" dirty="0" smtClean="0"/>
            </a:br>
            <a:r>
              <a:rPr lang="en-US" dirty="0" smtClean="0"/>
              <a:t>and/or tuning out.</a:t>
            </a:r>
            <a:endParaRPr lang="en-US" dirty="0"/>
          </a:p>
        </p:txBody>
      </p:sp>
    </p:spTree>
    <p:extLst>
      <p:ext uri="{BB962C8B-B14F-4D97-AF65-F5344CB8AC3E}">
        <p14:creationId xmlns:p14="http://schemas.microsoft.com/office/powerpoint/2010/main" val="1830959443"/>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Bored implies a lack of focus.</a:t>
            </a:r>
            <a:endParaRPr lang="en-US" dirty="0"/>
          </a:p>
        </p:txBody>
      </p:sp>
    </p:spTree>
    <p:extLst>
      <p:ext uri="{BB962C8B-B14F-4D97-AF65-F5344CB8AC3E}">
        <p14:creationId xmlns:p14="http://schemas.microsoft.com/office/powerpoint/2010/main" val="361525973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Bored implies that people </a:t>
            </a:r>
            <a:r>
              <a:rPr lang="en-US" dirty="0" smtClean="0"/>
              <a:t/>
            </a:r>
            <a:br>
              <a:rPr lang="en-US" dirty="0" smtClean="0"/>
            </a:br>
            <a:r>
              <a:rPr lang="en-US" dirty="0" smtClean="0"/>
              <a:t>aren’t </a:t>
            </a:r>
            <a:r>
              <a:rPr lang="en-US" dirty="0"/>
              <a:t>on the same team.</a:t>
            </a:r>
          </a:p>
        </p:txBody>
      </p:sp>
    </p:spTree>
    <p:extLst>
      <p:ext uri="{BB962C8B-B14F-4D97-AF65-F5344CB8AC3E}">
        <p14:creationId xmlns:p14="http://schemas.microsoft.com/office/powerpoint/2010/main" val="3067860537"/>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b="1" i="1"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2066331466"/>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Minimize work in progress.</a:t>
            </a:r>
            <a:endParaRPr lang="en-US" dirty="0"/>
          </a:p>
        </p:txBody>
      </p:sp>
    </p:spTree>
    <p:extLst>
      <p:ext uri="{BB962C8B-B14F-4D97-AF65-F5344CB8AC3E}">
        <p14:creationId xmlns:p14="http://schemas.microsoft.com/office/powerpoint/2010/main" val="2270576784"/>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Put another way…</a:t>
            </a:r>
            <a:br>
              <a:rPr lang="en-US" dirty="0" smtClean="0"/>
            </a:br>
            <a:r>
              <a:rPr lang="en-US" dirty="0" smtClean="0"/>
              <a:t>don’t try to do everything at once.</a:t>
            </a:r>
            <a:endParaRPr lang="en-US" dirty="0"/>
          </a:p>
        </p:txBody>
      </p:sp>
    </p:spTree>
    <p:extLst>
      <p:ext uri="{BB962C8B-B14F-4D97-AF65-F5344CB8AC3E}">
        <p14:creationId xmlns:p14="http://schemas.microsoft.com/office/powerpoint/2010/main" val="2130759160"/>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everyone on your team is working on </a:t>
            </a:r>
            <a:br>
              <a:rPr lang="en-US" dirty="0" smtClean="0"/>
            </a:br>
            <a:r>
              <a:rPr lang="en-US" dirty="0" smtClean="0"/>
              <a:t>separate PBIs, </a:t>
            </a:r>
            <a:br>
              <a:rPr lang="en-US" dirty="0" smtClean="0"/>
            </a:br>
            <a:r>
              <a:rPr lang="en-US" dirty="0" smtClean="0"/>
              <a:t>is the team really a team?</a:t>
            </a:r>
            <a:endParaRPr lang="en-US" dirty="0"/>
          </a:p>
        </p:txBody>
      </p:sp>
    </p:spTree>
    <p:extLst>
      <p:ext uri="{BB962C8B-B14F-4D97-AF65-F5344CB8AC3E}">
        <p14:creationId xmlns:p14="http://schemas.microsoft.com/office/powerpoint/2010/main" val="4011829911"/>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Finish one thing.  Then do the next thing.</a:t>
            </a:r>
            <a:endParaRPr lang="en-US" dirty="0"/>
          </a:p>
        </p:txBody>
      </p:sp>
      <p:sp>
        <p:nvSpPr>
          <p:cNvPr id="4" name="Content Placeholder 3"/>
          <p:cNvSpPr>
            <a:spLocks noGrp="1"/>
          </p:cNvSpPr>
          <p:nvPr>
            <p:ph idx="1"/>
          </p:nvPr>
        </p:nvSpPr>
        <p:spPr/>
        <p:txBody>
          <a:bodyPr/>
          <a:lstStyle/>
          <a:p>
            <a:r>
              <a:rPr lang="en-US" dirty="0" smtClean="0"/>
              <a:t>Try to craft the work so that multiple people are working on related things</a:t>
            </a:r>
          </a:p>
          <a:p>
            <a:endParaRPr lang="en-US" dirty="0"/>
          </a:p>
          <a:p>
            <a:r>
              <a:rPr lang="en-US" dirty="0" smtClean="0"/>
              <a:t>Complete that thing.  Move on to the next thing.</a:t>
            </a:r>
          </a:p>
          <a:p>
            <a:endParaRPr lang="en-US" dirty="0"/>
          </a:p>
          <a:p>
            <a:r>
              <a:rPr lang="en-US" dirty="0" smtClean="0"/>
              <a:t>Try to drive stuff to </a:t>
            </a:r>
            <a:r>
              <a:rPr lang="en-US" dirty="0" err="1" smtClean="0"/>
              <a:t>DoD</a:t>
            </a:r>
            <a:r>
              <a:rPr lang="en-US" dirty="0" smtClean="0"/>
              <a:t> early</a:t>
            </a:r>
            <a:r>
              <a:rPr lang="en-US" dirty="0" smtClean="0"/>
              <a:t>.</a:t>
            </a:r>
          </a:p>
          <a:p>
            <a:endParaRPr lang="en-US" dirty="0"/>
          </a:p>
          <a:p>
            <a:r>
              <a:rPr lang="en-US" dirty="0" smtClean="0"/>
              <a:t>This ensures that you’re delivering </a:t>
            </a:r>
            <a:r>
              <a:rPr lang="en-US" i="1" dirty="0" smtClean="0"/>
              <a:t>something</a:t>
            </a:r>
            <a:r>
              <a:rPr lang="en-US" dirty="0" smtClean="0"/>
              <a:t> the sprint.</a:t>
            </a:r>
            <a:endParaRPr lang="en-US" dirty="0" smtClean="0"/>
          </a:p>
          <a:p>
            <a:endParaRPr lang="en-US" dirty="0"/>
          </a:p>
        </p:txBody>
      </p:sp>
    </p:spTree>
    <p:extLst>
      <p:ext uri="{BB962C8B-B14F-4D97-AF65-F5344CB8AC3E}">
        <p14:creationId xmlns:p14="http://schemas.microsoft.com/office/powerpoint/2010/main" val="233649573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Anti-pattern: </a:t>
            </a:r>
            <a:r>
              <a:rPr lang="en-US" dirty="0" smtClean="0"/>
              <a:t/>
            </a:r>
            <a:br>
              <a:rPr lang="en-US" dirty="0" smtClean="0"/>
            </a:br>
            <a:r>
              <a:rPr lang="en-US" dirty="0" smtClean="0"/>
              <a:t>2 days </a:t>
            </a:r>
            <a:r>
              <a:rPr lang="en-US" dirty="0"/>
              <a:t>from the end of the sprint </a:t>
            </a:r>
            <a:r>
              <a:rPr lang="en-US" dirty="0" smtClean="0"/>
              <a:t/>
            </a:r>
            <a:br>
              <a:rPr lang="en-US" dirty="0" smtClean="0"/>
            </a:br>
            <a:r>
              <a:rPr lang="en-US" dirty="0" smtClean="0"/>
              <a:t>and </a:t>
            </a:r>
            <a:r>
              <a:rPr lang="en-US" dirty="0"/>
              <a:t>nothing’s </a:t>
            </a:r>
            <a:r>
              <a:rPr lang="en-US" dirty="0" err="1"/>
              <a:t>DoD</a:t>
            </a:r>
            <a:r>
              <a:rPr lang="en-US" dirty="0"/>
              <a:t> yet.</a:t>
            </a:r>
            <a:br>
              <a:rPr lang="en-US" dirty="0"/>
            </a:br>
            <a:endParaRPr lang="en-US" dirty="0"/>
          </a:p>
        </p:txBody>
      </p:sp>
    </p:spTree>
    <p:extLst>
      <p:ext uri="{BB962C8B-B14F-4D97-AF65-F5344CB8AC3E}">
        <p14:creationId xmlns:p14="http://schemas.microsoft.com/office/powerpoint/2010/main" val="3204989380"/>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b="1" i="1" dirty="0"/>
              <a:t>Emergent Architecture</a:t>
            </a:r>
            <a:r>
              <a:rPr lang="en-US" dirty="0"/>
              <a:t>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2384221895"/>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38" y="857616"/>
            <a:ext cx="6857293" cy="514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621331" y="1600200"/>
            <a:ext cx="2201141" cy="2996919"/>
          </a:xfrm>
          <a:prstGeom prst="rect">
            <a:avLst/>
          </a:prstGeom>
          <a:noFill/>
          <a:ln w="444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345473" y="4658083"/>
            <a:ext cx="6476999" cy="961789"/>
          </a:xfrm>
          <a:prstGeom prst="rect">
            <a:avLst/>
          </a:prstGeom>
          <a:noFill/>
          <a:ln w="444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2696972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BDUF.</a:t>
            </a:r>
            <a:br>
              <a:rPr lang="en-US" dirty="0" smtClean="0"/>
            </a:br>
            <a:r>
              <a:rPr lang="en-US" dirty="0" smtClean="0"/>
              <a:t>(Big design up-front.)</a:t>
            </a:r>
            <a:endParaRPr lang="en-US" dirty="0"/>
          </a:p>
        </p:txBody>
      </p:sp>
    </p:spTree>
    <p:extLst>
      <p:ext uri="{BB962C8B-B14F-4D97-AF65-F5344CB8AC3E}">
        <p14:creationId xmlns:p14="http://schemas.microsoft.com/office/powerpoint/2010/main" val="2494359945"/>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YAGNI.</a:t>
            </a:r>
            <a:br>
              <a:rPr lang="en-US" dirty="0" smtClean="0"/>
            </a:br>
            <a:r>
              <a:rPr lang="en-US" dirty="0" smtClean="0"/>
              <a:t>(You </a:t>
            </a:r>
            <a:r>
              <a:rPr lang="en-US" dirty="0" err="1" smtClean="0"/>
              <a:t>ain’t</a:t>
            </a:r>
            <a:r>
              <a:rPr lang="en-US" dirty="0" smtClean="0"/>
              <a:t> </a:t>
            </a:r>
            <a:r>
              <a:rPr lang="en-US" dirty="0" err="1" smtClean="0"/>
              <a:t>gunna</a:t>
            </a:r>
            <a:r>
              <a:rPr lang="en-US" dirty="0" smtClean="0"/>
              <a:t> need it.)</a:t>
            </a:r>
            <a:endParaRPr lang="en-US" dirty="0"/>
          </a:p>
        </p:txBody>
      </p:sp>
    </p:spTree>
    <p:extLst>
      <p:ext uri="{BB962C8B-B14F-4D97-AF65-F5344CB8AC3E}">
        <p14:creationId xmlns:p14="http://schemas.microsoft.com/office/powerpoint/2010/main" val="3234641292"/>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a:xfrm>
            <a:off x="304800" y="1371600"/>
            <a:ext cx="8610600" cy="4419600"/>
          </a:xfrm>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nvPr>
        </p:nvGraphicFramePr>
        <p:xfrm>
          <a:off x="685800" y="26670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778950"/>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a:xfrm>
            <a:off x="304800" y="1371600"/>
            <a:ext cx="8610600" cy="4419600"/>
          </a:xfrm>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nvPr>
        </p:nvGraphicFramePr>
        <p:xfrm>
          <a:off x="685800" y="26670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905450"/>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a:xfrm>
            <a:off x="304800" y="1371600"/>
            <a:ext cx="8610600" cy="4419600"/>
          </a:xfrm>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nvPr>
        </p:nvGraphicFramePr>
        <p:xfrm>
          <a:off x="685800" y="26670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144762"/>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a:xfrm>
            <a:off x="304800" y="1371600"/>
            <a:ext cx="8610600" cy="4419600"/>
          </a:xfrm>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nvPr>
        </p:nvGraphicFramePr>
        <p:xfrm>
          <a:off x="685800" y="26670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86186"/>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b="1" i="1"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2430228528"/>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It’s a metaphysical *certainty* </a:t>
            </a:r>
            <a:br>
              <a:rPr lang="en-US" dirty="0" smtClean="0"/>
            </a:br>
            <a:r>
              <a:rPr lang="en-US" dirty="0" smtClean="0"/>
              <a:t>that you’ll have to change stuff.</a:t>
            </a:r>
            <a:endParaRPr lang="en-US" dirty="0"/>
          </a:p>
        </p:txBody>
      </p:sp>
    </p:spTree>
    <p:extLst>
      <p:ext uri="{BB962C8B-B14F-4D97-AF65-F5344CB8AC3E}">
        <p14:creationId xmlns:p14="http://schemas.microsoft.com/office/powerpoint/2010/main" val="3373511752"/>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*won’t* get your </a:t>
            </a:r>
            <a:br>
              <a:rPr lang="en-US" dirty="0" smtClean="0"/>
            </a:br>
            <a:r>
              <a:rPr lang="en-US" dirty="0" smtClean="0"/>
              <a:t>“requirements” right.</a:t>
            </a:r>
            <a:endParaRPr lang="en-US" dirty="0"/>
          </a:p>
        </p:txBody>
      </p:sp>
    </p:spTree>
    <p:extLst>
      <p:ext uri="{BB962C8B-B14F-4D97-AF65-F5344CB8AC3E}">
        <p14:creationId xmlns:p14="http://schemas.microsoft.com/office/powerpoint/2010/main" val="2484969410"/>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customers </a:t>
            </a:r>
            <a:br>
              <a:rPr lang="en-US" dirty="0" smtClean="0"/>
            </a:br>
            <a:r>
              <a:rPr lang="en-US" dirty="0" smtClean="0"/>
              <a:t>*will* </a:t>
            </a:r>
            <a:br>
              <a:rPr lang="en-US" dirty="0" smtClean="0"/>
            </a:br>
            <a:r>
              <a:rPr lang="en-US" dirty="0" smtClean="0"/>
              <a:t>change their minds.</a:t>
            </a:r>
            <a:endParaRPr lang="en-US" dirty="0"/>
          </a:p>
        </p:txBody>
      </p:sp>
    </p:spTree>
    <p:extLst>
      <p:ext uri="{BB962C8B-B14F-4D97-AF65-F5344CB8AC3E}">
        <p14:creationId xmlns:p14="http://schemas.microsoft.com/office/powerpoint/2010/main" val="305163551"/>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Shameless plug.)</a:t>
            </a:r>
            <a:endParaRPr lang="en-US" dirty="0"/>
          </a:p>
        </p:txBody>
      </p:sp>
    </p:spTree>
    <p:extLst>
      <p:ext uri="{BB962C8B-B14F-4D97-AF65-F5344CB8AC3E}">
        <p14:creationId xmlns:p14="http://schemas.microsoft.com/office/powerpoint/2010/main" val="3784263903"/>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 that </a:t>
            </a:r>
            <a:br>
              <a:rPr lang="en-US" dirty="0" smtClean="0"/>
            </a:br>
            <a:r>
              <a:rPr lang="en-US" dirty="0" smtClean="0"/>
              <a:t>you’ll have to change.</a:t>
            </a:r>
            <a:endParaRPr lang="en-US" dirty="0"/>
          </a:p>
        </p:txBody>
      </p:sp>
    </p:spTree>
    <p:extLst>
      <p:ext uri="{BB962C8B-B14F-4D97-AF65-F5344CB8AC3E}">
        <p14:creationId xmlns:p14="http://schemas.microsoft.com/office/powerpoint/2010/main" val="2569848639"/>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Goal: </a:t>
            </a:r>
            <a:br>
              <a:rPr lang="en-US" dirty="0" smtClean="0"/>
            </a:br>
            <a:r>
              <a:rPr lang="en-US" dirty="0" smtClean="0"/>
              <a:t>Make refactoring painless.</a:t>
            </a:r>
            <a:endParaRPr lang="en-US" dirty="0"/>
          </a:p>
        </p:txBody>
      </p:sp>
    </p:spTree>
    <p:extLst>
      <p:ext uri="{BB962C8B-B14F-4D97-AF65-F5344CB8AC3E}">
        <p14:creationId xmlns:p14="http://schemas.microsoft.com/office/powerpoint/2010/main" val="3324978279"/>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Loose coupling.</a:t>
            </a:r>
            <a:endParaRPr lang="en-US" dirty="0"/>
          </a:p>
        </p:txBody>
      </p:sp>
      <p:sp>
        <p:nvSpPr>
          <p:cNvPr id="4" name="Content Placeholder 3"/>
          <p:cNvSpPr>
            <a:spLocks noGrp="1"/>
          </p:cNvSpPr>
          <p:nvPr>
            <p:ph idx="1"/>
          </p:nvPr>
        </p:nvSpPr>
        <p:spPr/>
        <p:txBody>
          <a:bodyPr/>
          <a:lstStyle/>
          <a:p>
            <a:r>
              <a:rPr lang="en-US" dirty="0" smtClean="0"/>
              <a:t>Code to interfaces.</a:t>
            </a:r>
          </a:p>
          <a:p>
            <a:endParaRPr lang="en-US" dirty="0"/>
          </a:p>
          <a:p>
            <a:r>
              <a:rPr lang="en-US" dirty="0" smtClean="0"/>
              <a:t>Use the Dependency Injection Pattern</a:t>
            </a:r>
          </a:p>
          <a:p>
            <a:pPr lvl="1"/>
            <a:r>
              <a:rPr lang="en-US" dirty="0" smtClean="0"/>
              <a:t>(Pass dependencies in on the constructor.)</a:t>
            </a:r>
          </a:p>
          <a:p>
            <a:pPr lvl="1"/>
            <a:r>
              <a:rPr lang="en-US" dirty="0" smtClean="0"/>
              <a:t>Consider an </a:t>
            </a:r>
            <a:r>
              <a:rPr lang="en-US" dirty="0" err="1" smtClean="0"/>
              <a:t>IoC</a:t>
            </a:r>
            <a:r>
              <a:rPr lang="en-US" dirty="0" smtClean="0"/>
              <a:t> Framework</a:t>
            </a:r>
          </a:p>
          <a:p>
            <a:endParaRPr lang="en-US" dirty="0"/>
          </a:p>
          <a:p>
            <a:r>
              <a:rPr lang="en-US" dirty="0" smtClean="0"/>
              <a:t>Use the Repository Pattern</a:t>
            </a:r>
          </a:p>
          <a:p>
            <a:endParaRPr lang="en-US" dirty="0"/>
          </a:p>
          <a:p>
            <a:r>
              <a:rPr lang="en-US" dirty="0" smtClean="0"/>
              <a:t>Remember Single Responsibility Principle</a:t>
            </a:r>
            <a:endParaRPr lang="en-US" dirty="0"/>
          </a:p>
          <a:p>
            <a:endParaRPr lang="en-US" dirty="0"/>
          </a:p>
        </p:txBody>
      </p:sp>
    </p:spTree>
    <p:extLst>
      <p:ext uri="{BB962C8B-B14F-4D97-AF65-F5344CB8AC3E}">
        <p14:creationId xmlns:p14="http://schemas.microsoft.com/office/powerpoint/2010/main" val="3069218531"/>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for Testability</a:t>
            </a:r>
            <a:endParaRPr lang="en-US" dirty="0"/>
          </a:p>
        </p:txBody>
      </p:sp>
      <p:sp>
        <p:nvSpPr>
          <p:cNvPr id="3" name="Content Placeholder 2"/>
          <p:cNvSpPr>
            <a:spLocks noGrp="1"/>
          </p:cNvSpPr>
          <p:nvPr>
            <p:ph idx="1"/>
          </p:nvPr>
        </p:nvSpPr>
        <p:spPr/>
        <p:txBody>
          <a:bodyPr/>
          <a:lstStyle/>
          <a:p>
            <a:r>
              <a:rPr lang="en-US" dirty="0" smtClean="0"/>
              <a:t>Unit test, unit test, unit test</a:t>
            </a:r>
          </a:p>
          <a:p>
            <a:endParaRPr lang="en-US" dirty="0" smtClean="0"/>
          </a:p>
          <a:p>
            <a:r>
              <a:rPr lang="en-US" dirty="0" smtClean="0"/>
              <a:t>Unit test != Integration Test</a:t>
            </a:r>
          </a:p>
          <a:p>
            <a:endParaRPr lang="en-US" dirty="0"/>
          </a:p>
          <a:p>
            <a:r>
              <a:rPr lang="en-US" dirty="0" smtClean="0"/>
              <a:t>Test one layer at a time in isolation</a:t>
            </a:r>
          </a:p>
          <a:p>
            <a:endParaRPr lang="en-US" dirty="0"/>
          </a:p>
          <a:p>
            <a:r>
              <a:rPr lang="en-US" dirty="0" smtClean="0"/>
              <a:t>No database connections from a unit test</a:t>
            </a:r>
          </a:p>
          <a:p>
            <a:endParaRPr lang="en-US" dirty="0"/>
          </a:p>
          <a:p>
            <a:r>
              <a:rPr lang="en-US" dirty="0" smtClean="0"/>
              <a:t>Integration tests in a separate project</a:t>
            </a:r>
          </a:p>
          <a:p>
            <a:pPr lvl="1"/>
            <a:r>
              <a:rPr lang="en-US" dirty="0" smtClean="0"/>
              <a:t>Keep yourself honest</a:t>
            </a:r>
            <a:endParaRPr lang="en-US" dirty="0"/>
          </a:p>
        </p:txBody>
      </p:sp>
    </p:spTree>
    <p:extLst>
      <p:ext uri="{BB962C8B-B14F-4D97-AF65-F5344CB8AC3E}">
        <p14:creationId xmlns:p14="http://schemas.microsoft.com/office/powerpoint/2010/main" val="4119954792"/>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the love of all things </a:t>
            </a:r>
            <a:br>
              <a:rPr lang="en-US" dirty="0" smtClean="0"/>
            </a:br>
            <a:r>
              <a:rPr lang="en-US" dirty="0" smtClean="0"/>
              <a:t>precious &amp; beautiful…</a:t>
            </a:r>
            <a:endParaRPr lang="en-US" dirty="0"/>
          </a:p>
        </p:txBody>
      </p:sp>
    </p:spTree>
    <p:extLst>
      <p:ext uri="{BB962C8B-B14F-4D97-AF65-F5344CB8AC3E}">
        <p14:creationId xmlns:p14="http://schemas.microsoft.com/office/powerpoint/2010/main" val="3646149559"/>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USE A SHARED DEVELOPMENT DATABASE!!!!!!!!</a:t>
            </a:r>
            <a:endParaRPr lang="en-US" dirty="0"/>
          </a:p>
        </p:txBody>
      </p:sp>
      <p:pic>
        <p:nvPicPr>
          <p:cNvPr id="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23" y="3994298"/>
            <a:ext cx="1294204" cy="180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descr="http://www.mysafetysign.com/img/lg/S/High-Radiation-Area-Caution-Sign-S-29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237" y="3962400"/>
            <a:ext cx="1427450" cy="1975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www.mysafetysign.com/img/lg/S/High-Radiation-Area-Caution-Sign-S-29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1427450" cy="1975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860" y="733647"/>
            <a:ext cx="1294204" cy="180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13213"/>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172200"/>
            <a:ext cx="7772400" cy="457200"/>
          </a:xfrm>
        </p:spPr>
        <p:txBody>
          <a:bodyPr/>
          <a:lstStyle/>
          <a:p>
            <a:pPr algn="l"/>
            <a:r>
              <a:rPr lang="en-US" dirty="0"/>
              <a:t>http://tinyurl.com/bqextsa</a:t>
            </a:r>
          </a:p>
        </p:txBody>
      </p:sp>
      <p:pic>
        <p:nvPicPr>
          <p:cNvPr id="2050" name="Picture 2" descr="C:\Users\benday\AppData\Local\Temp\1\SNAGHTML1053ca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6644684" cy="550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88582"/>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219200"/>
            <a:ext cx="7772400" cy="457200"/>
          </a:xfrm>
        </p:spPr>
        <p:txBody>
          <a:bodyPr/>
          <a:lstStyle/>
          <a:p>
            <a:r>
              <a:rPr lang="en-US" dirty="0"/>
              <a:t>Eliminate the "works on my box" problem *early*.  </a:t>
            </a:r>
            <a:br>
              <a:rPr lang="en-US" dirty="0"/>
            </a:br>
            <a:endParaRPr lang="en-US" dirty="0"/>
          </a:p>
        </p:txBody>
      </p:sp>
      <p:sp>
        <p:nvSpPr>
          <p:cNvPr id="4" name="Content Placeholder 3"/>
          <p:cNvSpPr>
            <a:spLocks noGrp="1"/>
          </p:cNvSpPr>
          <p:nvPr>
            <p:ph idx="1"/>
          </p:nvPr>
        </p:nvSpPr>
        <p:spPr>
          <a:xfrm>
            <a:off x="304800" y="1981200"/>
            <a:ext cx="8610600" cy="4419600"/>
          </a:xfrm>
        </p:spPr>
        <p:txBody>
          <a:bodyPr/>
          <a:lstStyle/>
          <a:p>
            <a:pPr fontAlgn="ctr"/>
            <a:r>
              <a:rPr lang="en-US" dirty="0" smtClean="0"/>
              <a:t>Set </a:t>
            </a:r>
            <a:r>
              <a:rPr lang="en-US" dirty="0"/>
              <a:t>up automated builds from the very beginning.  </a:t>
            </a:r>
          </a:p>
          <a:p>
            <a:pPr fontAlgn="ctr"/>
            <a:endParaRPr lang="en-US" dirty="0" smtClean="0"/>
          </a:p>
          <a:p>
            <a:pPr fontAlgn="ctr"/>
            <a:r>
              <a:rPr lang="en-US" dirty="0" smtClean="0"/>
              <a:t>If </a:t>
            </a:r>
            <a:r>
              <a:rPr lang="en-US" dirty="0"/>
              <a:t>you're using TFS, use Gated Check-in builds</a:t>
            </a:r>
          </a:p>
          <a:p>
            <a:pPr fontAlgn="ctr"/>
            <a:endParaRPr lang="en-US" dirty="0" smtClean="0"/>
          </a:p>
          <a:p>
            <a:pPr fontAlgn="ctr"/>
            <a:r>
              <a:rPr lang="en-US" dirty="0" smtClean="0"/>
              <a:t>Deploy </a:t>
            </a:r>
            <a:r>
              <a:rPr lang="en-US" dirty="0"/>
              <a:t>your database as part of your builds.</a:t>
            </a:r>
          </a:p>
          <a:p>
            <a:pPr fontAlgn="ctr"/>
            <a:endParaRPr lang="en-US" dirty="0" smtClean="0"/>
          </a:p>
          <a:p>
            <a:pPr fontAlgn="ctr"/>
            <a:r>
              <a:rPr lang="en-US" dirty="0" smtClean="0"/>
              <a:t>Run </a:t>
            </a:r>
            <a:r>
              <a:rPr lang="en-US" dirty="0"/>
              <a:t>your unit tests from the builds</a:t>
            </a:r>
          </a:p>
          <a:p>
            <a:endParaRPr lang="en-US" dirty="0"/>
          </a:p>
        </p:txBody>
      </p:sp>
    </p:spTree>
    <p:extLst>
      <p:ext uri="{BB962C8B-B14F-4D97-AF65-F5344CB8AC3E}">
        <p14:creationId xmlns:p14="http://schemas.microsoft.com/office/powerpoint/2010/main" val="1214390379"/>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b="1" i="1"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4060219651"/>
      </p:ext>
    </p:extLst>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90600"/>
            <a:ext cx="8534400" cy="457200"/>
          </a:xfrm>
        </p:spPr>
        <p:txBody>
          <a:bodyPr/>
          <a:lstStyle/>
          <a:p>
            <a:r>
              <a:rPr lang="en-US" dirty="0" smtClean="0"/>
              <a:t>Never say </a:t>
            </a:r>
            <a:br>
              <a:rPr lang="en-US" dirty="0" smtClean="0"/>
            </a:br>
            <a:r>
              <a:rPr lang="en-US" dirty="0" smtClean="0"/>
              <a:t>“Kick it over the wall to QA” again.</a:t>
            </a:r>
            <a:endParaRPr lang="en-US" dirty="0"/>
          </a:p>
        </p:txBody>
      </p:sp>
      <p:sp>
        <p:nvSpPr>
          <p:cNvPr id="6" name="Content Placeholder 5"/>
          <p:cNvSpPr>
            <a:spLocks noGrp="1"/>
          </p:cNvSpPr>
          <p:nvPr>
            <p:ph idx="1"/>
          </p:nvPr>
        </p:nvSpPr>
        <p:spPr>
          <a:xfrm>
            <a:off x="304800" y="1828800"/>
            <a:ext cx="8610600" cy="4343400"/>
          </a:xfrm>
        </p:spPr>
        <p:txBody>
          <a:bodyPr/>
          <a:lstStyle/>
          <a:p>
            <a:r>
              <a:rPr lang="en-US" dirty="0" smtClean="0"/>
              <a:t>Us vs. Them</a:t>
            </a:r>
          </a:p>
          <a:p>
            <a:endParaRPr lang="en-US" dirty="0"/>
          </a:p>
          <a:p>
            <a:r>
              <a:rPr lang="en-US" dirty="0" smtClean="0"/>
              <a:t>QA is part of the team</a:t>
            </a:r>
          </a:p>
          <a:p>
            <a:endParaRPr lang="en-US" dirty="0" smtClean="0"/>
          </a:p>
          <a:p>
            <a:r>
              <a:rPr lang="en-US" dirty="0" smtClean="0"/>
              <a:t>QA’s work should be part of the </a:t>
            </a:r>
            <a:r>
              <a:rPr lang="en-US" dirty="0" err="1" smtClean="0"/>
              <a:t>DoD</a:t>
            </a:r>
            <a:endParaRPr lang="en-US" dirty="0" smtClean="0"/>
          </a:p>
          <a:p>
            <a:endParaRPr lang="en-US" dirty="0"/>
          </a:p>
          <a:p>
            <a:endParaRPr lang="en-US" dirty="0"/>
          </a:p>
        </p:txBody>
      </p:sp>
    </p:spTree>
    <p:extLst>
      <p:ext uri="{BB962C8B-B14F-4D97-AF65-F5344CB8AC3E}">
        <p14:creationId xmlns:p14="http://schemas.microsoft.com/office/powerpoint/2010/main" val="2513342501"/>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Scrum Foundations</a:t>
            </a:r>
            <a:br>
              <a:rPr lang="en-US" dirty="0" smtClean="0"/>
            </a:br>
            <a:r>
              <a:rPr lang="en-US" dirty="0" smtClean="0"/>
              <a:t>for Teams training in </a:t>
            </a:r>
            <a:br>
              <a:rPr lang="en-US" dirty="0" smtClean="0"/>
            </a:br>
            <a:r>
              <a:rPr lang="en-US" dirty="0" smtClean="0"/>
              <a:t>Cambridge, MA on </a:t>
            </a:r>
            <a:br>
              <a:rPr lang="en-US" dirty="0" smtClean="0"/>
            </a:br>
            <a:r>
              <a:rPr lang="en-US" dirty="0" smtClean="0"/>
              <a:t>February 24</a:t>
            </a:r>
            <a:r>
              <a:rPr lang="en-US" baseline="30000" dirty="0" smtClean="0"/>
              <a:t>th</a:t>
            </a:r>
            <a:r>
              <a:rPr lang="en-US" dirty="0" smtClean="0"/>
              <a:t> &amp; 25</a:t>
            </a:r>
            <a:r>
              <a:rPr lang="en-US" baseline="30000" dirty="0" smtClean="0"/>
              <a:t>th</a:t>
            </a:r>
            <a:r>
              <a:rPr lang="en-US" dirty="0" smtClean="0"/>
              <a:t>. </a:t>
            </a:r>
            <a:r>
              <a:rPr lang="en-US" dirty="0"/>
              <a:t/>
            </a:r>
            <a:br>
              <a:rPr lang="en-US" dirty="0"/>
            </a:br>
            <a:r>
              <a:rPr lang="en-US" dirty="0">
                <a:hlinkClick r:id="rId2"/>
              </a:rPr>
              <a:t>http://</a:t>
            </a:r>
            <a:r>
              <a:rPr lang="en-US" dirty="0" smtClean="0">
                <a:hlinkClick r:id="rId2"/>
              </a:rPr>
              <a:t>bit.ly/186qR4y</a:t>
            </a:r>
            <a:r>
              <a:rPr lang="en-US" dirty="0" smtClean="0"/>
              <a:t> </a:t>
            </a:r>
            <a:endParaRPr lang="en-US" dirty="0"/>
          </a:p>
        </p:txBody>
      </p:sp>
      <p:pic>
        <p:nvPicPr>
          <p:cNvPr id="1026" name="Picture 2" descr="Professional Scrum for Te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4830"/>
            <a:ext cx="1647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40243"/>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QA do at the start of a sprint?</a:t>
            </a:r>
            <a:endParaRPr lang="en-US" dirty="0"/>
          </a:p>
        </p:txBody>
      </p:sp>
    </p:spTree>
    <p:extLst>
      <p:ext uri="{BB962C8B-B14F-4D97-AF65-F5344CB8AC3E}">
        <p14:creationId xmlns:p14="http://schemas.microsoft.com/office/powerpoint/2010/main" val="1930848748"/>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b="1" i="1"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3113987425"/>
      </p:ext>
    </p:extLst>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457200"/>
          </a:xfrm>
        </p:spPr>
        <p:txBody>
          <a:bodyPr/>
          <a:lstStyle/>
          <a:p>
            <a:r>
              <a:rPr lang="en-US" dirty="0" smtClean="0"/>
              <a:t>How do Teams align to Products / Projects?</a:t>
            </a:r>
            <a:endParaRPr lang="en-US" dirty="0"/>
          </a:p>
        </p:txBody>
      </p:sp>
      <p:sp>
        <p:nvSpPr>
          <p:cNvPr id="5" name="Content Placeholder 4"/>
          <p:cNvSpPr>
            <a:spLocks noGrp="1"/>
          </p:cNvSpPr>
          <p:nvPr>
            <p:ph idx="1"/>
          </p:nvPr>
        </p:nvSpPr>
        <p:spPr/>
        <p:txBody>
          <a:bodyPr/>
          <a:lstStyle/>
          <a:p>
            <a:r>
              <a:rPr lang="en-US" dirty="0" smtClean="0"/>
              <a:t>Watch out for partial allocations</a:t>
            </a:r>
          </a:p>
          <a:p>
            <a:endParaRPr lang="en-US" dirty="0"/>
          </a:p>
          <a:p>
            <a:r>
              <a:rPr lang="en-US" dirty="0" smtClean="0"/>
              <a:t>Do team members have more than one Daily Scrum?</a:t>
            </a:r>
          </a:p>
          <a:p>
            <a:endParaRPr lang="en-US" dirty="0"/>
          </a:p>
          <a:p>
            <a:r>
              <a:rPr lang="en-US" dirty="0" smtClean="0"/>
              <a:t>Rather than 1 team per 1 product, </a:t>
            </a:r>
            <a:br>
              <a:rPr lang="en-US" dirty="0" smtClean="0"/>
            </a:br>
            <a:r>
              <a:rPr lang="en-US" dirty="0" smtClean="0"/>
              <a:t>try 1 team that supports multiple products</a:t>
            </a:r>
          </a:p>
          <a:p>
            <a:endParaRPr lang="en-US" dirty="0"/>
          </a:p>
          <a:p>
            <a:endParaRPr lang="en-US" dirty="0"/>
          </a:p>
        </p:txBody>
      </p:sp>
    </p:spTree>
    <p:extLst>
      <p:ext uri="{BB962C8B-B14F-4D97-AF65-F5344CB8AC3E}">
        <p14:creationId xmlns:p14="http://schemas.microsoft.com/office/powerpoint/2010/main" val="3551625693"/>
      </p:ext>
    </p:extLst>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to Products</a:t>
            </a:r>
            <a:endParaRPr lang="en-US" dirty="0"/>
          </a:p>
        </p:txBody>
      </p:sp>
      <p:sp>
        <p:nvSpPr>
          <p:cNvPr id="3" name="Content Placeholder 2"/>
          <p:cNvSpPr>
            <a:spLocks noGrp="1"/>
          </p:cNvSpPr>
          <p:nvPr>
            <p:ph idx="1"/>
          </p:nvPr>
        </p:nvSpPr>
        <p:spPr/>
        <p:txBody>
          <a:bodyPr/>
          <a:lstStyle/>
          <a:p>
            <a:pPr fontAlgn="ctr"/>
            <a:r>
              <a:rPr lang="en-US" dirty="0"/>
              <a:t>Bad</a:t>
            </a:r>
          </a:p>
          <a:p>
            <a:pPr lvl="1" fontAlgn="ctr"/>
            <a:r>
              <a:rPr lang="en-US" dirty="0"/>
              <a:t>Billing System has a Billing Team</a:t>
            </a:r>
          </a:p>
          <a:p>
            <a:pPr lvl="1" fontAlgn="ctr"/>
            <a:r>
              <a:rPr lang="en-US" dirty="0"/>
              <a:t>Accounting System has an Accounting Team</a:t>
            </a:r>
          </a:p>
          <a:p>
            <a:pPr lvl="1" fontAlgn="ctr"/>
            <a:r>
              <a:rPr lang="en-US" dirty="0"/>
              <a:t>CRM system has a CRM Team</a:t>
            </a:r>
          </a:p>
          <a:p>
            <a:pPr lvl="1" fontAlgn="ctr"/>
            <a:r>
              <a:rPr lang="en-US" dirty="0"/>
              <a:t>Website has a Website team</a:t>
            </a:r>
          </a:p>
          <a:p>
            <a:pPr lvl="1" fontAlgn="ctr"/>
            <a:r>
              <a:rPr lang="en-US" dirty="0"/>
              <a:t>People are 50% allocated to multiple teams.</a:t>
            </a:r>
          </a:p>
          <a:p>
            <a:endParaRPr lang="en-US" dirty="0"/>
          </a:p>
        </p:txBody>
      </p:sp>
    </p:spTree>
    <p:extLst>
      <p:ext uri="{BB962C8B-B14F-4D97-AF65-F5344CB8AC3E}">
        <p14:creationId xmlns:p14="http://schemas.microsoft.com/office/powerpoint/2010/main" val="494493865"/>
      </p:ext>
    </p:extLst>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to Products</a:t>
            </a:r>
            <a:endParaRPr lang="en-US" dirty="0"/>
          </a:p>
        </p:txBody>
      </p:sp>
      <p:sp>
        <p:nvSpPr>
          <p:cNvPr id="3" name="Content Placeholder 2"/>
          <p:cNvSpPr>
            <a:spLocks noGrp="1"/>
          </p:cNvSpPr>
          <p:nvPr>
            <p:ph idx="1"/>
          </p:nvPr>
        </p:nvSpPr>
        <p:spPr/>
        <p:txBody>
          <a:bodyPr/>
          <a:lstStyle/>
          <a:p>
            <a:pPr fontAlgn="ctr"/>
            <a:r>
              <a:rPr lang="en-US" dirty="0" smtClean="0"/>
              <a:t>Better</a:t>
            </a:r>
            <a:endParaRPr lang="en-US" dirty="0"/>
          </a:p>
          <a:p>
            <a:pPr lvl="1" fontAlgn="ctr"/>
            <a:r>
              <a:rPr lang="en-US" dirty="0"/>
              <a:t>Team A</a:t>
            </a:r>
          </a:p>
          <a:p>
            <a:pPr lvl="2" fontAlgn="ctr"/>
            <a:r>
              <a:rPr lang="en-US" dirty="0"/>
              <a:t>Billing</a:t>
            </a:r>
          </a:p>
          <a:p>
            <a:pPr lvl="2" fontAlgn="ctr"/>
            <a:r>
              <a:rPr lang="en-US" dirty="0"/>
              <a:t>Accounting</a:t>
            </a:r>
          </a:p>
          <a:p>
            <a:pPr lvl="1" fontAlgn="ctr"/>
            <a:r>
              <a:rPr lang="en-US" dirty="0"/>
              <a:t>Team B</a:t>
            </a:r>
          </a:p>
          <a:p>
            <a:pPr lvl="2" fontAlgn="ctr"/>
            <a:r>
              <a:rPr lang="en-US" dirty="0"/>
              <a:t>CRM</a:t>
            </a:r>
          </a:p>
          <a:p>
            <a:pPr lvl="2" fontAlgn="ctr"/>
            <a:r>
              <a:rPr lang="en-US" dirty="0"/>
              <a:t>Website</a:t>
            </a:r>
          </a:p>
          <a:p>
            <a:endParaRPr lang="en-US" dirty="0"/>
          </a:p>
        </p:txBody>
      </p:sp>
    </p:spTree>
    <p:extLst>
      <p:ext uri="{BB962C8B-B14F-4D97-AF65-F5344CB8AC3E}">
        <p14:creationId xmlns:p14="http://schemas.microsoft.com/office/powerpoint/2010/main" val="676588795"/>
      </p:ext>
    </p:extLst>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to Products</a:t>
            </a:r>
            <a:endParaRPr lang="en-US" dirty="0"/>
          </a:p>
        </p:txBody>
      </p:sp>
      <p:sp>
        <p:nvSpPr>
          <p:cNvPr id="3" name="Content Placeholder 2"/>
          <p:cNvSpPr>
            <a:spLocks noGrp="1"/>
          </p:cNvSpPr>
          <p:nvPr>
            <p:ph idx="1"/>
          </p:nvPr>
        </p:nvSpPr>
        <p:spPr/>
        <p:txBody>
          <a:bodyPr/>
          <a:lstStyle/>
          <a:p>
            <a:pPr fontAlgn="ctr"/>
            <a:r>
              <a:rPr lang="en-US" dirty="0" smtClean="0"/>
              <a:t>Best</a:t>
            </a:r>
            <a:endParaRPr lang="en-US" dirty="0"/>
          </a:p>
          <a:p>
            <a:pPr lvl="1" fontAlgn="ctr"/>
            <a:r>
              <a:rPr lang="en-US" dirty="0"/>
              <a:t>Team A and Team B are cross-functional </a:t>
            </a:r>
            <a:endParaRPr lang="en-US" dirty="0" smtClean="0"/>
          </a:p>
          <a:p>
            <a:pPr lvl="1" fontAlgn="ctr"/>
            <a:r>
              <a:rPr lang="en-US" dirty="0" smtClean="0"/>
              <a:t>Either team can do tasks from Billing</a:t>
            </a:r>
            <a:r>
              <a:rPr lang="en-US" dirty="0"/>
              <a:t>, Accounting, CRM, or Website</a:t>
            </a:r>
          </a:p>
          <a:p>
            <a:endParaRPr lang="en-US" dirty="0"/>
          </a:p>
        </p:txBody>
      </p:sp>
    </p:spTree>
    <p:extLst>
      <p:ext uri="{BB962C8B-B14F-4D97-AF65-F5344CB8AC3E}">
        <p14:creationId xmlns:p14="http://schemas.microsoft.com/office/powerpoint/2010/main" val="3381826492"/>
      </p:ext>
    </p:extLst>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b="1" i="1"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2466806808"/>
      </p:ext>
    </p:extLst>
  </p:cSld>
  <p:clrMapOvr>
    <a:masterClrMapping/>
  </p:clrMapOvr>
  <p:transition>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Retrospectives are the curer of all ills.</a:t>
            </a:r>
            <a:endParaRPr lang="en-US" dirty="0"/>
          </a:p>
        </p:txBody>
      </p:sp>
    </p:spTree>
    <p:extLst>
      <p:ext uri="{BB962C8B-B14F-4D97-AF65-F5344CB8AC3E}">
        <p14:creationId xmlns:p14="http://schemas.microsoft.com/office/powerpoint/2010/main" val="149081910"/>
      </p:ext>
    </p:extLst>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Retrospectives help keep problems contained to (hopefully) a single Sprint.</a:t>
            </a:r>
            <a:endParaRPr lang="en-US" dirty="0"/>
          </a:p>
        </p:txBody>
      </p:sp>
    </p:spTree>
    <p:extLst>
      <p:ext uri="{BB962C8B-B14F-4D97-AF65-F5344CB8AC3E}">
        <p14:creationId xmlns:p14="http://schemas.microsoft.com/office/powerpoint/2010/main" val="850138526"/>
      </p:ext>
    </p:extLst>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r>
              <a:rPr lang="en-US" dirty="0" smtClean="0"/>
              <a:t/>
            </a:r>
            <a:br>
              <a:rPr lang="en-US" dirty="0" smtClean="0"/>
            </a:br>
            <a:r>
              <a:rPr lang="en-US" dirty="0" smtClean="0"/>
              <a:t>Watch for unscheduled work.</a:t>
            </a:r>
            <a:endParaRPr lang="en-US" dirty="0"/>
          </a:p>
        </p:txBody>
      </p:sp>
    </p:spTree>
    <p:extLst>
      <p:ext uri="{BB962C8B-B14F-4D97-AF65-F5344CB8AC3E}">
        <p14:creationId xmlns:p14="http://schemas.microsoft.com/office/powerpoint/2010/main" val="1538238247"/>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with the show.</a:t>
            </a:r>
            <a:endParaRPr lang="en-US" dirty="0"/>
          </a:p>
        </p:txBody>
      </p:sp>
    </p:spTree>
    <p:extLst>
      <p:ext uri="{BB962C8B-B14F-4D97-AF65-F5344CB8AC3E}">
        <p14:creationId xmlns:p14="http://schemas.microsoft.com/office/powerpoint/2010/main" val="4061986782"/>
      </p:ext>
    </p:extLst>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a:t>
            </a:r>
            <a:br>
              <a:rPr lang="en-US" dirty="0" smtClean="0"/>
            </a:br>
            <a:r>
              <a:rPr lang="en-US" dirty="0" smtClean="0"/>
              <a:t>Get people REALLY thinking by </a:t>
            </a:r>
            <a:br>
              <a:rPr lang="en-US" dirty="0" smtClean="0"/>
            </a:br>
            <a:r>
              <a:rPr lang="en-US" dirty="0" smtClean="0"/>
              <a:t>trying to recreate what happened </a:t>
            </a:r>
            <a:br>
              <a:rPr lang="en-US" dirty="0" smtClean="0"/>
            </a:br>
            <a:r>
              <a:rPr lang="en-US" dirty="0" smtClean="0"/>
              <a:t>day by day.</a:t>
            </a:r>
            <a:endParaRPr lang="en-US" dirty="0"/>
          </a:p>
        </p:txBody>
      </p:sp>
    </p:spTree>
    <p:extLst>
      <p:ext uri="{BB962C8B-B14F-4D97-AF65-F5344CB8AC3E}">
        <p14:creationId xmlns:p14="http://schemas.microsoft.com/office/powerpoint/2010/main" val="3466752202"/>
      </p:ext>
    </p:extLst>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br>
              <a:rPr lang="en-US" dirty="0" smtClean="0"/>
            </a:br>
            <a:r>
              <a:rPr lang="en-US" dirty="0" smtClean="0"/>
              <a:t>If it gets heated, learn to say</a:t>
            </a:r>
            <a:br>
              <a:rPr lang="en-US" dirty="0" smtClean="0"/>
            </a:br>
            <a:r>
              <a:rPr lang="en-US" dirty="0" smtClean="0"/>
              <a:t>“Ok…and what else?”</a:t>
            </a:r>
            <a:endParaRPr lang="en-US" dirty="0"/>
          </a:p>
        </p:txBody>
      </p:sp>
    </p:spTree>
    <p:extLst>
      <p:ext uri="{BB962C8B-B14F-4D97-AF65-F5344CB8AC3E}">
        <p14:creationId xmlns:p14="http://schemas.microsoft.com/office/powerpoint/2010/main" val="1055837547"/>
      </p:ext>
    </p:extLst>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r>
              <a:rPr lang="en-US" dirty="0" smtClean="0"/>
              <a:t/>
            </a:r>
            <a:br>
              <a:rPr lang="en-US" dirty="0" smtClean="0"/>
            </a:br>
            <a:r>
              <a:rPr lang="en-US" dirty="0" smtClean="0"/>
              <a:t>Record the findings from the Retrospective</a:t>
            </a:r>
            <a:endParaRPr lang="en-US" dirty="0"/>
          </a:p>
        </p:txBody>
      </p:sp>
    </p:spTree>
    <p:extLst>
      <p:ext uri="{BB962C8B-B14F-4D97-AF65-F5344CB8AC3E}">
        <p14:creationId xmlns:p14="http://schemas.microsoft.com/office/powerpoint/2010/main" val="4134308426"/>
      </p:ext>
    </p:extLst>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r>
              <a:rPr lang="en-US" dirty="0" smtClean="0"/>
              <a:t/>
            </a:r>
            <a:br>
              <a:rPr lang="en-US" dirty="0" smtClean="0"/>
            </a:br>
            <a:r>
              <a:rPr lang="en-US" dirty="0" smtClean="0"/>
              <a:t>Review the notes from </a:t>
            </a:r>
            <a:br>
              <a:rPr lang="en-US" dirty="0" smtClean="0"/>
            </a:br>
            <a:r>
              <a:rPr lang="en-US" dirty="0" smtClean="0"/>
              <a:t>previous Retrospectives.</a:t>
            </a:r>
            <a:endParaRPr lang="en-US" dirty="0"/>
          </a:p>
        </p:txBody>
      </p:sp>
    </p:spTree>
    <p:extLst>
      <p:ext uri="{BB962C8B-B14F-4D97-AF65-F5344CB8AC3E}">
        <p14:creationId xmlns:p14="http://schemas.microsoft.com/office/powerpoint/2010/main" val="1680761037"/>
      </p:ext>
    </p:extLst>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4343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2412836784"/>
      </p:ext>
    </p:extLst>
  </p:cSld>
  <p:clrMapOvr>
    <a:masterClrMapping/>
  </p:clrMapOvr>
  <p:transition>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can you do to help yourself?</a:t>
            </a:r>
            <a:endParaRPr lang="en-US" dirty="0"/>
          </a:p>
        </p:txBody>
      </p:sp>
    </p:spTree>
    <p:extLst>
      <p:ext uri="{BB962C8B-B14F-4D97-AF65-F5344CB8AC3E}">
        <p14:creationId xmlns:p14="http://schemas.microsoft.com/office/powerpoint/2010/main" val="3733862216"/>
      </p:ext>
    </p:extLst>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for burnout.</a:t>
            </a:r>
            <a:endParaRPr lang="en-US" dirty="0"/>
          </a:p>
        </p:txBody>
      </p:sp>
    </p:spTree>
    <p:extLst>
      <p:ext uri="{BB962C8B-B14F-4D97-AF65-F5344CB8AC3E}">
        <p14:creationId xmlns:p14="http://schemas.microsoft.com/office/powerpoint/2010/main" val="4011705903"/>
      </p:ext>
    </p:extLst>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fix everything.</a:t>
            </a:r>
            <a:endParaRPr lang="en-US" dirty="0"/>
          </a:p>
        </p:txBody>
      </p:sp>
    </p:spTree>
    <p:extLst>
      <p:ext uri="{BB962C8B-B14F-4D97-AF65-F5344CB8AC3E}">
        <p14:creationId xmlns:p14="http://schemas.microsoft.com/office/powerpoint/2010/main" val="626581104"/>
      </p:ext>
    </p:extLst>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whatever it takes to get yourself </a:t>
            </a:r>
            <a:br>
              <a:rPr lang="en-US" dirty="0" smtClean="0"/>
            </a:br>
            <a:r>
              <a:rPr lang="en-US" dirty="0" smtClean="0"/>
              <a:t>to believe in self-organization.</a:t>
            </a:r>
            <a:endParaRPr lang="en-US" dirty="0"/>
          </a:p>
        </p:txBody>
      </p:sp>
    </p:spTree>
    <p:extLst>
      <p:ext uri="{BB962C8B-B14F-4D97-AF65-F5344CB8AC3E}">
        <p14:creationId xmlns:p14="http://schemas.microsoft.com/office/powerpoint/2010/main" val="742119738"/>
      </p:ext>
    </p:extLst>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don’t let your team walk all over you.</a:t>
            </a:r>
            <a:endParaRPr lang="en-US" dirty="0"/>
          </a:p>
        </p:txBody>
      </p:sp>
    </p:spTree>
    <p:extLst>
      <p:ext uri="{BB962C8B-B14F-4D97-AF65-F5344CB8AC3E}">
        <p14:creationId xmlns:p14="http://schemas.microsoft.com/office/powerpoint/2010/main" val="659054846"/>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You’re technical.  I’m technical.</a:t>
            </a:r>
          </a:p>
          <a:p>
            <a:r>
              <a:rPr lang="en-US" dirty="0" smtClean="0"/>
              <a:t>For today, we’re talking about a fairly technical Scrum Master</a:t>
            </a:r>
          </a:p>
          <a:p>
            <a:pPr lvl="1"/>
            <a:r>
              <a:rPr lang="en-US" dirty="0" smtClean="0"/>
              <a:t>(Don’t forget the needs of the business though.)</a:t>
            </a:r>
          </a:p>
          <a:p>
            <a:r>
              <a:rPr lang="en-US" dirty="0" smtClean="0"/>
              <a:t>This talk = </a:t>
            </a:r>
            <a:br>
              <a:rPr lang="en-US" dirty="0" smtClean="0"/>
            </a:br>
            <a:r>
              <a:rPr lang="en-US" dirty="0" smtClean="0"/>
              <a:t>Scrum Mastering + “Getting your project started right”</a:t>
            </a:r>
            <a:endParaRPr lang="en-US" dirty="0"/>
          </a:p>
        </p:txBody>
      </p:sp>
    </p:spTree>
    <p:extLst>
      <p:ext uri="{BB962C8B-B14F-4D97-AF65-F5344CB8AC3E}">
        <p14:creationId xmlns:p14="http://schemas.microsoft.com/office/powerpoint/2010/main" val="4277777104"/>
      </p:ext>
    </p:extLst>
  </p:cSld>
  <p:clrMapOvr>
    <a:masterClrMapping/>
  </p:clrMapOvr>
  <p:transition>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teams will use </a:t>
            </a:r>
            <a:br>
              <a:rPr lang="en-US" dirty="0" smtClean="0"/>
            </a:br>
            <a:r>
              <a:rPr lang="en-US" dirty="0" smtClean="0"/>
              <a:t>self-organization against you.</a:t>
            </a:r>
            <a:endParaRPr lang="en-US" dirty="0"/>
          </a:p>
        </p:txBody>
      </p:sp>
    </p:spTree>
    <p:extLst>
      <p:ext uri="{BB962C8B-B14F-4D97-AF65-F5344CB8AC3E}">
        <p14:creationId xmlns:p14="http://schemas.microsoft.com/office/powerpoint/2010/main" val="1276651290"/>
      </p:ext>
    </p:extLst>
  </p:cSld>
  <p:clrMapOvr>
    <a:masterClrMapping/>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let’s remember here.  </a:t>
            </a:r>
            <a:br>
              <a:rPr lang="en-US" dirty="0" smtClean="0"/>
            </a:br>
            <a:r>
              <a:rPr lang="en-US" dirty="0" smtClean="0"/>
              <a:t>This isn’t a *&amp;^%$# democracy.”</a:t>
            </a:r>
            <a:br>
              <a:rPr lang="en-US" dirty="0" smtClean="0"/>
            </a:br>
            <a:r>
              <a:rPr lang="en-US" dirty="0" smtClean="0"/>
              <a:t>-David Starr</a:t>
            </a:r>
            <a:endParaRPr lang="en-US" dirty="0"/>
          </a:p>
        </p:txBody>
      </p:sp>
    </p:spTree>
    <p:extLst>
      <p:ext uri="{BB962C8B-B14F-4D97-AF65-F5344CB8AC3E}">
        <p14:creationId xmlns:p14="http://schemas.microsoft.com/office/powerpoint/2010/main" val="4062168733"/>
      </p:ext>
    </p:extLst>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help the</a:t>
            </a:r>
            <a:br>
              <a:rPr lang="en-US" dirty="0" smtClean="0"/>
            </a:br>
            <a:r>
              <a:rPr lang="en-US" dirty="0" smtClean="0"/>
              <a:t>Product Owner?</a:t>
            </a:r>
            <a:endParaRPr lang="en-US" dirty="0"/>
          </a:p>
        </p:txBody>
      </p:sp>
    </p:spTree>
    <p:extLst>
      <p:ext uri="{BB962C8B-B14F-4D97-AF65-F5344CB8AC3E}">
        <p14:creationId xmlns:p14="http://schemas.microsoft.com/office/powerpoint/2010/main" val="1902945739"/>
      </p:ext>
    </p:extLst>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of how important they </a:t>
            </a:r>
            <a:br>
              <a:rPr lang="en-US" dirty="0" smtClean="0"/>
            </a:br>
            <a:r>
              <a:rPr lang="en-US" dirty="0" smtClean="0"/>
              <a:t>are to the success of the project.</a:t>
            </a:r>
            <a:endParaRPr lang="en-US" dirty="0"/>
          </a:p>
        </p:txBody>
      </p:sp>
    </p:spTree>
    <p:extLst>
      <p:ext uri="{BB962C8B-B14F-4D97-AF65-F5344CB8AC3E}">
        <p14:creationId xmlns:p14="http://schemas.microsoft.com/office/powerpoint/2010/main" val="3393918324"/>
      </p:ext>
    </p:extLst>
  </p:cSld>
  <p:clrMapOvr>
    <a:masterClrMapping/>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that they need </a:t>
            </a:r>
            <a:br>
              <a:rPr lang="en-US" dirty="0" smtClean="0"/>
            </a:br>
            <a:r>
              <a:rPr lang="en-US" dirty="0" smtClean="0"/>
              <a:t>to stay engaged.</a:t>
            </a:r>
            <a:endParaRPr lang="en-US" dirty="0"/>
          </a:p>
        </p:txBody>
      </p:sp>
    </p:spTree>
    <p:extLst>
      <p:ext uri="{BB962C8B-B14F-4D97-AF65-F5344CB8AC3E}">
        <p14:creationId xmlns:p14="http://schemas.microsoft.com/office/powerpoint/2010/main" val="1031472639"/>
      </p:ext>
    </p:extLst>
  </p:cSld>
  <p:clrMapOvr>
    <a:masterClrMapping/>
  </p:clrMapOvr>
  <p:transition>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0"/>
            <a:ext cx="8534400" cy="685800"/>
          </a:xfrm>
        </p:spPr>
        <p:txBody>
          <a:bodyPr/>
          <a:lstStyle/>
          <a:p>
            <a:r>
              <a:rPr lang="en-US" dirty="0" smtClean="0">
                <a:hlinkClick r:id="rId2"/>
              </a:rPr>
              <a:t>http://productownerchecklist.org</a:t>
            </a:r>
            <a:r>
              <a:rPr lang="en-US" dirty="0" smtClean="0"/>
              <a:t> </a:t>
            </a:r>
            <a:endParaRPr lang="en-US" dirty="0"/>
          </a:p>
        </p:txBody>
      </p:sp>
      <p:pic>
        <p:nvPicPr>
          <p:cNvPr id="1028" name="Picture 4" descr="C:\Users\Benjamin\AppData\Local\Temp\SNAGHTML336263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1144"/>
            <a:ext cx="8550707" cy="441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34895"/>
      </p:ext>
    </p:extLst>
  </p:cSld>
  <p:clrMapOvr>
    <a:masterClrMapping/>
  </p:clrMapOvr>
  <p:transition>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Benjamin\AppData\Local\Temp\SNAGHTML3363de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966787"/>
            <a:ext cx="66294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12222"/>
      </p:ext>
    </p:extLst>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4238562798"/>
      </p:ext>
    </p:extLst>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Thank you.</a:t>
            </a:r>
            <a:endParaRPr lang="en-US" dirty="0">
              <a:latin typeface="Segoe UI" pitchFamily="34" charset="0"/>
              <a:ea typeface="Segoe UI" pitchFamily="34" charset="0"/>
              <a:cs typeface="Segoe UI" pitchFamily="34" charset="0"/>
            </a:endParaRPr>
          </a:p>
        </p:txBody>
      </p:sp>
      <p:sp>
        <p:nvSpPr>
          <p:cNvPr id="8" name="Rectangle 7"/>
          <p:cNvSpPr/>
          <p:nvPr/>
        </p:nvSpPr>
        <p:spPr>
          <a:xfrm>
            <a:off x="457201" y="5509113"/>
            <a:ext cx="8305800" cy="369332"/>
          </a:xfrm>
          <a:prstGeom prst="rect">
            <a:avLst/>
          </a:prstGeom>
        </p:spPr>
        <p:txBody>
          <a:bodyPr wrap="square">
            <a:spAutoFit/>
          </a:bodyPr>
          <a:lstStyle/>
          <a:p>
            <a:pPr algn="ctr"/>
            <a:r>
              <a:rPr lang="en-US" sz="1800" dirty="0" smtClean="0">
                <a:latin typeface="Segoe UI" pitchFamily="34" charset="0"/>
                <a:ea typeface="Segoe UI" pitchFamily="34" charset="0"/>
                <a:cs typeface="Segoe UI" pitchFamily="34" charset="0"/>
              </a:rPr>
              <a:t>www.benday.com | benday@benday.com</a:t>
            </a:r>
            <a:endParaRPr lang="en-US" sz="1800" dirty="0">
              <a:latin typeface="Segoe UI" pitchFamily="34" charset="0"/>
              <a:ea typeface="Segoe UI" pitchFamily="34" charset="0"/>
              <a:cs typeface="Segoe UI" pitchFamily="34" charset="0"/>
            </a:endParaRPr>
          </a:p>
        </p:txBody>
      </p:sp>
      <p:pic>
        <p:nvPicPr>
          <p:cNvPr id="5" name="Picture 4" descr="bendayLogo"/>
          <p:cNvPicPr>
            <a:picLocks noChangeAspect="1" noChangeArrowheads="1"/>
          </p:cNvPicPr>
          <p:nvPr/>
        </p:nvPicPr>
        <p:blipFill>
          <a:blip r:embed="rId2"/>
          <a:srcRect/>
          <a:stretch>
            <a:fillRect/>
          </a:stretch>
        </p:blipFill>
        <p:spPr bwMode="auto">
          <a:xfrm>
            <a:off x="2667001" y="4724400"/>
            <a:ext cx="3886200" cy="784713"/>
          </a:xfrm>
          <a:prstGeom prst="rect">
            <a:avLst/>
          </a:prstGeom>
          <a:noFill/>
          <a:ln w="9525">
            <a:noFill/>
            <a:miter lim="800000"/>
            <a:headEnd/>
            <a:tailEnd/>
          </a:ln>
        </p:spPr>
      </p:pic>
    </p:spTree>
    <p:extLst>
      <p:ext uri="{BB962C8B-B14F-4D97-AF65-F5344CB8AC3E}">
        <p14:creationId xmlns:p14="http://schemas.microsoft.com/office/powerpoint/2010/main" val="30245071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3236</Words>
  <Application>Microsoft Office PowerPoint</Application>
  <PresentationFormat>On-screen Show (4:3)</PresentationFormat>
  <Paragraphs>508</Paragraphs>
  <Slides>98</Slides>
  <Notes>14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Calibri</vt:lpstr>
      <vt:lpstr>Courier New</vt:lpstr>
      <vt:lpstr>Segoe UI</vt:lpstr>
      <vt:lpstr>Times New Roman</vt:lpstr>
      <vt:lpstr>Wingdings</vt:lpstr>
      <vt:lpstr>Default Design</vt:lpstr>
      <vt:lpstr>Top 10 Ways to Go from Good to Great Scrum Master</vt:lpstr>
      <vt:lpstr>Benjamin Day</vt:lpstr>
      <vt:lpstr>  Online courses at Pluralsight.com</vt:lpstr>
      <vt:lpstr>How many of you have heard of Scrum.org?</vt:lpstr>
      <vt:lpstr>PowerPoint Presentation</vt:lpstr>
      <vt:lpstr>(Warning: Shameless plug.)</vt:lpstr>
      <vt:lpstr>Professional Scrum Foundations for Teams training in  Cambridge, MA on  February 24th &amp; 25th.  http://bit.ly/186qR4y </vt:lpstr>
      <vt:lpstr>On with the show.</vt:lpstr>
      <vt:lpstr>Assumptions</vt:lpstr>
      <vt:lpstr>What does the Scrum Master do?</vt:lpstr>
      <vt:lpstr>Top 10 Ways: Things to Think About</vt:lpstr>
      <vt:lpstr>Here are all the things I wanted to put in this talk.</vt:lpstr>
      <vt:lpstr>Top 10 Ways</vt:lpstr>
      <vt:lpstr>Top 10 Ways</vt:lpstr>
      <vt:lpstr>Definition of Done (DoD) =  Everything it takes to say something is completely done.</vt:lpstr>
      <vt:lpstr>What is your DoD?</vt:lpstr>
      <vt:lpstr>“Done vs. Done Done”</vt:lpstr>
      <vt:lpstr>Do not relax your DoD.</vt:lpstr>
      <vt:lpstr>No partial credit…ever.</vt:lpstr>
      <vt:lpstr>Partial credit usually means Technical Debt.</vt:lpstr>
      <vt:lpstr>Partial Credit &amp; Technical Debt  “Wobbly” Velocity</vt:lpstr>
      <vt:lpstr>Top 10 Ways</vt:lpstr>
      <vt:lpstr>99% of the time,  it’s a people problem.</vt:lpstr>
      <vt:lpstr>Watch for interpersonal problems.</vt:lpstr>
      <vt:lpstr>Here’s a trick: “Trust your gut.”</vt:lpstr>
      <vt:lpstr>Want to be a super hero? Go see a therapist. (I’m not kidding.)</vt:lpstr>
      <vt:lpstr>Top 10 Ways</vt:lpstr>
      <vt:lpstr>2 to 3 Sprints of Product Backlog</vt:lpstr>
      <vt:lpstr>Fit for purpose.</vt:lpstr>
      <vt:lpstr>Train everyone  to say  “forecast”  rather than “commitment”</vt:lpstr>
      <vt:lpstr>Top 10 Ways</vt:lpstr>
      <vt:lpstr>Do you have a Sprint Goal?</vt:lpstr>
      <vt:lpstr>Is it easily understood and stated?</vt:lpstr>
      <vt:lpstr>Hint:  Your sprint goal should not be  select * from SprintBacklog</vt:lpstr>
      <vt:lpstr>Review your Sprint Goal  in the Daily Scrum.</vt:lpstr>
      <vt:lpstr>And while we’re talking about  the Daily Scrum…</vt:lpstr>
      <vt:lpstr>…consider dumping the “3 questions” format.</vt:lpstr>
      <vt:lpstr>Remind your team that they  don’t report to you.</vt:lpstr>
      <vt:lpstr>Consider switching up who  “leads” that meeting.</vt:lpstr>
      <vt:lpstr>Watch for people being bored and/or tuning out.</vt:lpstr>
      <vt:lpstr>Bored implies a lack of focus.</vt:lpstr>
      <vt:lpstr>Bored implies that people  aren’t on the same team.</vt:lpstr>
      <vt:lpstr>Top 10 Ways</vt:lpstr>
      <vt:lpstr>Minimize work in progress.</vt:lpstr>
      <vt:lpstr>Put another way… don’t try to do everything at once.</vt:lpstr>
      <vt:lpstr>If everyone on your team is working on  separate PBIs,  is the team really a team?</vt:lpstr>
      <vt:lpstr>Finish one thing.  Then do the next thing.</vt:lpstr>
      <vt:lpstr>Anti-pattern:  2 days from the end of the sprint  and nothing’s DoD yet. </vt:lpstr>
      <vt:lpstr>Top 10 Ways</vt:lpstr>
      <vt:lpstr>Avoid BDUF. (Big design up-front.)</vt:lpstr>
      <vt:lpstr>YAGNI. (You ain’t gunna need it.)</vt:lpstr>
      <vt:lpstr>Emergent Architecture.</vt:lpstr>
      <vt:lpstr>Emergent Architecture.</vt:lpstr>
      <vt:lpstr>Emergent Architecture.</vt:lpstr>
      <vt:lpstr>Emergent Architecture.</vt:lpstr>
      <vt:lpstr>Top 10 Ways</vt:lpstr>
      <vt:lpstr>It’s a metaphysical *certainty*  that you’ll have to change stuff.</vt:lpstr>
      <vt:lpstr>You *won’t* get your  “requirements” right.</vt:lpstr>
      <vt:lpstr>Your customers  *will*  change their minds.</vt:lpstr>
      <vt:lpstr>Accept that  you’ll have to change.</vt:lpstr>
      <vt:lpstr>The Goal:  Make refactoring painless.</vt:lpstr>
      <vt:lpstr>Loose coupling.</vt:lpstr>
      <vt:lpstr>Build for Testability</vt:lpstr>
      <vt:lpstr>For the love of all things  precious &amp; beautiful…</vt:lpstr>
      <vt:lpstr>…DON’T USE A SHARED DEVELOPMENT DATABASE!!!!!!!!</vt:lpstr>
      <vt:lpstr>http://tinyurl.com/bqextsa</vt:lpstr>
      <vt:lpstr>Eliminate the "works on my box" problem *early*.   </vt:lpstr>
      <vt:lpstr>Top 10 Ways</vt:lpstr>
      <vt:lpstr>Never say  “Kick it over the wall to QA” again.</vt:lpstr>
      <vt:lpstr>What does QA do at the start of a sprint?</vt:lpstr>
      <vt:lpstr>Top 10 Ways</vt:lpstr>
      <vt:lpstr>How do Teams align to Products / Projects?</vt:lpstr>
      <vt:lpstr>Teams to Products</vt:lpstr>
      <vt:lpstr>Teams to Products</vt:lpstr>
      <vt:lpstr>Teams to Products</vt:lpstr>
      <vt:lpstr>Top 10 Ways</vt:lpstr>
      <vt:lpstr>Retrospectives are the curer of all ills.</vt:lpstr>
      <vt:lpstr>Retrospectives help keep problems contained to (hopefully) a single Sprint.</vt:lpstr>
      <vt:lpstr>Tip:  Watch for unscheduled work.</vt:lpstr>
      <vt:lpstr>Tip: Get people REALLY thinking by  trying to recreate what happened  day by day.</vt:lpstr>
      <vt:lpstr>Tip:  If it gets heated, learn to say “Ok…and what else?”</vt:lpstr>
      <vt:lpstr>Tip:  Record the findings from the Retrospective</vt:lpstr>
      <vt:lpstr>Tip:  Review the notes from  previous Retrospectives.</vt:lpstr>
      <vt:lpstr>Top 10 Ways</vt:lpstr>
      <vt:lpstr>What can you do to help yourself?</vt:lpstr>
      <vt:lpstr>Watch for burnout.</vt:lpstr>
      <vt:lpstr>You can’t fix everything.</vt:lpstr>
      <vt:lpstr>Do whatever it takes to get yourself  to believe in self-organization.</vt:lpstr>
      <vt:lpstr>But don’t let your team walk all over you.</vt:lpstr>
      <vt:lpstr>Some teams will use  self-organization against you.</vt:lpstr>
      <vt:lpstr>“…but let’s remember here.   This isn’t a *&amp;^%$# democracy.” -David Starr</vt:lpstr>
      <vt:lpstr>How do you help the Product Owner?</vt:lpstr>
      <vt:lpstr>Remind them of how important they  are to the success of the project.</vt:lpstr>
      <vt:lpstr>Remind them that they need  to stay engaged.</vt:lpstr>
      <vt:lpstr>http://productownerchecklist.org </vt:lpstr>
      <vt:lpstr>PowerPoint Presentation</vt:lpstr>
      <vt:lpstr>Any last questions?</vt:lpstr>
      <vt:lpstr>Thank you.</vt:lpstr>
    </vt:vector>
  </TitlesOfParts>
  <Company>Koob Industries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Archidata</dc:creator>
  <cp:lastModifiedBy>Benjamin Day</cp:lastModifiedBy>
  <cp:revision>67</cp:revision>
  <dcterms:created xsi:type="dcterms:W3CDTF">2003-01-14T22:50:09Z</dcterms:created>
  <dcterms:modified xsi:type="dcterms:W3CDTF">2013-12-03T20:27:20Z</dcterms:modified>
</cp:coreProperties>
</file>