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60"/>
  </p:notesMasterIdLst>
  <p:sldIdLst>
    <p:sldId id="256" r:id="rId4"/>
    <p:sldId id="309" r:id="rId5"/>
    <p:sldId id="276" r:id="rId6"/>
    <p:sldId id="313" r:id="rId7"/>
    <p:sldId id="259" r:id="rId8"/>
    <p:sldId id="260" r:id="rId9"/>
    <p:sldId id="311" r:id="rId10"/>
    <p:sldId id="261" r:id="rId11"/>
    <p:sldId id="264" r:id="rId12"/>
    <p:sldId id="262" r:id="rId13"/>
    <p:sldId id="267" r:id="rId14"/>
    <p:sldId id="263" r:id="rId15"/>
    <p:sldId id="265" r:id="rId16"/>
    <p:sldId id="266" r:id="rId17"/>
    <p:sldId id="268" r:id="rId18"/>
    <p:sldId id="273" r:id="rId19"/>
    <p:sldId id="270" r:id="rId20"/>
    <p:sldId id="269" r:id="rId21"/>
    <p:sldId id="272" r:id="rId22"/>
    <p:sldId id="271" r:id="rId23"/>
    <p:sldId id="279" r:id="rId24"/>
    <p:sldId id="278" r:id="rId25"/>
    <p:sldId id="288" r:id="rId26"/>
    <p:sldId id="289" r:id="rId27"/>
    <p:sldId id="290" r:id="rId28"/>
    <p:sldId id="274" r:id="rId29"/>
    <p:sldId id="275" r:id="rId30"/>
    <p:sldId id="312" r:id="rId31"/>
    <p:sldId id="280" r:id="rId32"/>
    <p:sldId id="281" r:id="rId33"/>
    <p:sldId id="282" r:id="rId34"/>
    <p:sldId id="283" r:id="rId35"/>
    <p:sldId id="285" r:id="rId36"/>
    <p:sldId id="284" r:id="rId37"/>
    <p:sldId id="286" r:id="rId38"/>
    <p:sldId id="287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14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8" r:id="rId56"/>
    <p:sldId id="307" r:id="rId57"/>
    <p:sldId id="306" r:id="rId58"/>
    <p:sldId id="31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C20CC3-C023-49B6-8E87-00F63EAAE068}">
          <p14:sldIdLst>
            <p14:sldId id="256"/>
            <p14:sldId id="309"/>
          </p14:sldIdLst>
        </p14:section>
        <p14:section name="Plug for Scrum.org" id="{42DEE859-37F0-4AE6-859E-3C761E786C5F}">
          <p14:sldIdLst>
            <p14:sldId id="276"/>
          </p14:sldIdLst>
        </p14:section>
        <p14:section name="Top 10 Things" id="{A4736459-D5E5-418D-A91C-4870B273D93E}">
          <p14:sldIdLst>
            <p14:sldId id="313"/>
            <p14:sldId id="259"/>
            <p14:sldId id="260"/>
            <p14:sldId id="311"/>
            <p14:sldId id="261"/>
          </p14:sldIdLst>
        </p14:section>
        <p14:section name="Thing: Be Humble" id="{1B74770B-7F5C-41FF-9180-BED9916987EE}">
          <p14:sldIdLst>
            <p14:sldId id="264"/>
            <p14:sldId id="262"/>
            <p14:sldId id="267"/>
            <p14:sldId id="263"/>
          </p14:sldIdLst>
        </p14:section>
        <p14:section name="Thing: Object-Orientation" id="{BE335290-51E5-4245-8EF0-1D802CEEE86C}">
          <p14:sldIdLst>
            <p14:sldId id="265"/>
            <p14:sldId id="266"/>
          </p14:sldIdLst>
        </p14:section>
        <p14:section name="Thing: Write Less Code" id="{0DC1589B-CE66-4F00-B98D-8903C547A220}">
          <p14:sldIdLst>
            <p14:sldId id="268"/>
            <p14:sldId id="273"/>
            <p14:sldId id="270"/>
            <p14:sldId id="269"/>
            <p14:sldId id="272"/>
            <p14:sldId id="271"/>
            <p14:sldId id="279"/>
            <p14:sldId id="278"/>
          </p14:sldIdLst>
        </p14:section>
        <p14:section name="Thing: Value Types vs. Ref Types" id="{5BAB34D4-440E-4104-94A7-3FDD0B175A1F}">
          <p14:sldIdLst>
            <p14:sldId id="288"/>
            <p14:sldId id="289"/>
            <p14:sldId id="290"/>
          </p14:sldIdLst>
        </p14:section>
        <p14:section name="Thing: Exception Handling" id="{8645DE91-2BA4-4150-86CA-0FCF51DDB093}">
          <p14:sldIdLst>
            <p14:sldId id="274"/>
            <p14:sldId id="275"/>
            <p14:sldId id="312"/>
          </p14:sldIdLst>
        </p14:section>
        <p14:section name="Thing: Generics" id="{15CA1173-BF02-4ED3-B55D-1E1C6BA9F4D1}">
          <p14:sldIdLst>
            <p14:sldId id="280"/>
            <p14:sldId id="281"/>
            <p14:sldId id="282"/>
          </p14:sldIdLst>
        </p14:section>
        <p14:section name="Thing: Collections" id="{B1861D20-F813-4E48-AE06-8ABE18BDBAE0}">
          <p14:sldIdLst>
            <p14:sldId id="283"/>
            <p14:sldId id="285"/>
            <p14:sldId id="284"/>
            <p14:sldId id="286"/>
            <p14:sldId id="287"/>
          </p14:sldIdLst>
        </p14:section>
        <p14:section name="Thing: IDisposable" id="{890BDD67-604B-4E15-8527-DC847129C333}">
          <p14:sldIdLst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14"/>
          </p14:sldIdLst>
        </p14:section>
        <p14:section name="Thing: LINQ" id="{F5CD1AC4-6599-4C38-B216-7C0EAC3575BA}">
          <p14:sldIdLst>
            <p14:sldId id="299"/>
            <p14:sldId id="300"/>
            <p14:sldId id="301"/>
            <p14:sldId id="302"/>
          </p14:sldIdLst>
        </p14:section>
        <p14:section name="Thing: Lambdas" id="{D8623C72-37BC-4820-801F-9E5425018DC6}">
          <p14:sldIdLst>
            <p14:sldId id="303"/>
            <p14:sldId id="304"/>
            <p14:sldId id="305"/>
          </p14:sldIdLst>
        </p14:section>
        <p14:section name="Closing" id="{C6B8C440-6B9D-4BF6-BCE5-424CA1FC0067}">
          <p14:sldIdLst>
            <p14:sldId id="308"/>
            <p14:sldId id="307"/>
            <p14:sldId id="306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4668-6346-4B99-B81E-B9E7932EBCA9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6F1A-DE91-45CA-A569-40318CC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61722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98561D25-99D9-4FF7-B4D0-8509B0EBBE60}" type="datetime1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2585BDDC-6876-43D0-91EC-D8E5970D9C92}" type="datetime1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A9B458C0-D5E4-4C93-A62B-0F7C4FA23001}" type="datetime1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114800"/>
            <a:ext cx="6629400" cy="1676400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accent1">
                    <a:lumMod val="75000"/>
                  </a:schemeClr>
                </a:solidFill>
                <a:latin typeface="+mn-lt"/>
                <a:ea typeface="Adobe Heiti Std R" pitchFamily="34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&lt;Instructor and Training Event Info&gt;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636454"/>
            <a:ext cx="776514" cy="216725"/>
          </a:xfrm>
          <a:prstGeom prst="rect">
            <a:avLst/>
          </a:prstGeom>
        </p:spPr>
        <p:txBody>
          <a:bodyPr/>
          <a:lstStyle>
            <a:lvl1pPr algn="r"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Bold" pitchFamily="34" charset="0"/>
                <a:sym typeface="Lucida Sans" charset="0"/>
              </a:defRPr>
            </a:lvl1pPr>
          </a:lstStyle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561172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762000"/>
            <a:ext cx="6629400" cy="3276600"/>
          </a:xfrm>
        </p:spPr>
        <p:txBody>
          <a:bodyPr/>
          <a:lstStyle>
            <a:lvl1pPr marL="0" indent="0">
              <a:buNone/>
              <a:defRPr sz="6000" b="1"/>
            </a:lvl1pPr>
          </a:lstStyle>
          <a:p>
            <a:pPr lvl="0"/>
            <a:r>
              <a:rPr lang="en-US" dirty="0" smtClean="0"/>
              <a:t>Course Title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81429" y="6444734"/>
            <a:ext cx="49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white">
                    <a:lumMod val="50000"/>
                  </a:prstClr>
                </a:solidFill>
              </a:rPr>
              <a:t>Improving the Profession of Software Development</a:t>
            </a:r>
            <a:endParaRPr lang="en-US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91200" y="6629400"/>
            <a:ext cx="2590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dirty="0" smtClean="0">
                <a:solidFill>
                  <a:prstClr val="white">
                    <a:lumMod val="50000"/>
                  </a:prstClr>
                </a:solidFill>
              </a:rPr>
              <a:t>© 1993-2011 Scrum.org, All Rights Reserved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3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514600"/>
            <a:ext cx="7696200" cy="1752600"/>
          </a:xfrm>
        </p:spPr>
        <p:txBody>
          <a:bodyPr anchor="b"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3000" y="44196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42999" y="4572000"/>
            <a:ext cx="7717971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381000"/>
            <a:ext cx="5334000" cy="19812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Optional relevant quote or statistic.</a:t>
            </a:r>
          </a:p>
        </p:txBody>
      </p:sp>
    </p:spTree>
    <p:extLst>
      <p:ext uri="{BB962C8B-B14F-4D97-AF65-F5344CB8AC3E}">
        <p14:creationId xmlns:p14="http://schemas.microsoft.com/office/powerpoint/2010/main" val="110302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45685"/>
            <a:ext cx="850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219200"/>
            <a:ext cx="8686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45685"/>
            <a:ext cx="850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7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45685"/>
            <a:ext cx="850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2192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632960" y="12192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5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45685"/>
            <a:ext cx="850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2057400"/>
            <a:ext cx="4191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632960" y="2057400"/>
            <a:ext cx="4191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28600" y="1219200"/>
            <a:ext cx="4190999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648201" y="1219200"/>
            <a:ext cx="4190999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7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219200"/>
            <a:ext cx="8686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B79A2709-9E11-43FF-9F0B-17F66CE0615D}" type="datetime1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76200"/>
            <a:ext cx="7848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Exercise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219200"/>
            <a:ext cx="8686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40" y="76200"/>
            <a:ext cx="666750" cy="6667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248640" y="762000"/>
            <a:ext cx="666750" cy="228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#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0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0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8382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8450" y="65572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Bold" pitchFamily="34" charset="0"/>
                <a:sym typeface="Lucida Sans" charset="0"/>
              </a:defRPr>
            </a:lvl1pPr>
          </a:lstStyle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54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Bold" pitchFamily="34" charset="0"/>
              </a:defRPr>
            </a:lvl1pPr>
          </a:lstStyle>
          <a:p>
            <a:r>
              <a:rPr dirty="0">
                <a:solidFill>
                  <a:prstClr val="black">
                    <a:lumMod val="50000"/>
                    <a:lumOff val="50000"/>
                  </a:prstClr>
                </a:solidFill>
              </a:rPr>
              <a:t>27 March 2011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557200"/>
            <a:ext cx="3048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 Bold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1993-2011 Scrum.org, All Rights Reserved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Exercise: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0" y="6640250"/>
            <a:ext cx="3048000" cy="2345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© 1993-2011 Scrum.org, All Rights Reserved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8200" y="6445954"/>
            <a:ext cx="609600" cy="216725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52400" y="6629400"/>
            <a:ext cx="2133600" cy="2345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27 March 2011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20" y="89270"/>
            <a:ext cx="825130" cy="8251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02011" y="914400"/>
            <a:ext cx="818139" cy="304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# MINS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143000"/>
            <a:ext cx="84391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67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3pPr>
              <a:defRPr b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0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9964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012950"/>
            <a:ext cx="3608387" cy="4241800"/>
          </a:xfrm>
        </p:spPr>
        <p:txBody>
          <a:bodyPr/>
          <a:lstStyle>
            <a:lvl1pPr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 b="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 b="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012950"/>
            <a:ext cx="3608388" cy="4241800"/>
          </a:xfrm>
        </p:spPr>
        <p:txBody>
          <a:bodyPr/>
          <a:lstStyle>
            <a:lvl1pPr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 b="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 b="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32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 b="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 b="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 b="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 b="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17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23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A796457A-A599-40A5-8E22-D49122F0530F}" type="datetime1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9822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66818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007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19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712788"/>
            <a:ext cx="1843088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712788"/>
            <a:ext cx="5380037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10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776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EAE475B3-2E87-4346-ABF4-DB3F47BC9CD1}" type="datetime1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19DB1216-1DE7-4D44-85FF-BBEA475FAF9B}" type="datetime1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6683363F-5DEB-4D0E-930B-E68DECB020EA}" type="datetime1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6683363F-5DEB-4D0E-930B-E68DECB020EA}" type="datetime1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9CAC9A87-F31A-4C88-A52B-2676E4034598}" type="datetime1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10200" y="6340475"/>
            <a:ext cx="1143000" cy="365125"/>
          </a:xfrm>
          <a:prstGeom prst="rect">
            <a:avLst/>
          </a:prstGeom>
        </p:spPr>
        <p:txBody>
          <a:bodyPr/>
          <a:lstStyle/>
          <a:p>
            <a:fld id="{9B0D0627-32DC-4B1F-9B5D-7559317DC78E}" type="datetime1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40475"/>
            <a:ext cx="4648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A147C0E6-1B8A-43DC-88DB-0A77C3DA0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jects\starr_SVN\scrum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6248400"/>
            <a:ext cx="9144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= Takeaway, Not Description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1748"/>
            <a:ext cx="609600" cy="216725"/>
          </a:xfrm>
          <a:prstGeom prst="rect">
            <a:avLst/>
          </a:prstGeom>
        </p:spPr>
        <p:txBody>
          <a:bodyPr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 Bold" pitchFamily="34" charset="0"/>
                <a:sym typeface="Lucida Sans" charset="0"/>
              </a:defRPr>
            </a:lvl1pPr>
          </a:lstStyle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Slide </a:t>
            </a:r>
            <a:fld id="{BFE2B80D-BD20-4630-A510-9A0C69EEF23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6477000"/>
            <a:ext cx="2590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</a:rPr>
              <a:t>© 1993-2011 Scrum.org, All Rights Reserved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kern="1200" baseline="0" dirty="0">
          <a:solidFill>
            <a:schemeClr val="accent1">
              <a:lumMod val="75000"/>
            </a:schemeClr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0C0C0"/>
                    </a:gs>
                    <a:gs pos="100000">
                      <a:srgbClr val="FBFBFB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712788"/>
            <a:ext cx="7369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12950"/>
            <a:ext cx="7369175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9381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2pPr>
      <a:lvl3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3pPr>
      <a:lvl4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4pPr>
      <a:lvl5pPr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5pPr>
      <a:lvl6pPr marL="4572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6pPr>
      <a:lvl7pPr marL="9144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7pPr>
      <a:lvl8pPr marL="13716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8pPr>
      <a:lvl9pPr marL="1828800" algn="l" defTabSz="896938" rtl="0" eaLnBrk="0" fontAlgn="base" hangingPunct="0">
        <a:spcBef>
          <a:spcPct val="0"/>
        </a:spcBef>
        <a:spcAft>
          <a:spcPct val="0"/>
        </a:spcAft>
        <a:defRPr sz="3000">
          <a:solidFill>
            <a:srgbClr val="5FC0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84" charset="0"/>
        </a:defRPr>
      </a:lvl9pPr>
    </p:titleStyle>
    <p:bodyStyle>
      <a:lvl1pPr marL="431800" indent="-431800" algn="l" defTabSz="896938" rtl="0" eaLnBrk="0" fontAlgn="base" hangingPunct="0">
        <a:spcBef>
          <a:spcPct val="10000"/>
        </a:spcBef>
        <a:spcAft>
          <a:spcPct val="15000"/>
        </a:spcAft>
        <a:buClr>
          <a:srgbClr val="0077B0"/>
        </a:buClr>
        <a:buSzPct val="75000"/>
        <a:buFont typeface="Times"/>
        <a:buChar char="•"/>
        <a:tabLst>
          <a:tab pos="1387475" algn="l"/>
          <a:tab pos="1706563" algn="l"/>
          <a:tab pos="2079625" algn="l"/>
        </a:tabLst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25425" algn="l" defTabSz="896938" rtl="0" eaLnBrk="0" fontAlgn="base" hangingPunct="0">
        <a:spcBef>
          <a:spcPct val="0"/>
        </a:spcBef>
        <a:spcAft>
          <a:spcPct val="25000"/>
        </a:spcAft>
        <a:buClr>
          <a:srgbClr val="0077B0"/>
        </a:buClr>
        <a:buSzPct val="100000"/>
        <a:buChar char="–"/>
        <a:tabLst>
          <a:tab pos="1387475" algn="l"/>
          <a:tab pos="1706563" algn="l"/>
          <a:tab pos="2079625" algn="l"/>
        </a:tabLst>
        <a:defRPr sz="2100">
          <a:solidFill>
            <a:srgbClr val="D4D4D4"/>
          </a:solidFill>
          <a:latin typeface="+mn-lt"/>
        </a:defRPr>
      </a:lvl2pPr>
      <a:lvl3pPr marL="869950" indent="44450" algn="l" defTabSz="896938" rtl="0" eaLnBrk="0" fontAlgn="base" hangingPunct="0">
        <a:spcBef>
          <a:spcPct val="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900" b="1">
          <a:solidFill>
            <a:srgbClr val="FFCC00"/>
          </a:solidFill>
          <a:latin typeface="+mn-lt"/>
        </a:defRPr>
      </a:lvl3pPr>
      <a:lvl4pPr marL="998538" indent="37306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4pPr>
      <a:lvl5pPr marL="1344613" indent="484188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5pPr>
      <a:lvl6pPr marL="18018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6pPr>
      <a:lvl7pPr marL="22590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7pPr>
      <a:lvl8pPr marL="27162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8pPr>
      <a:lvl9pPr marL="3173413" algn="l" defTabSz="896938" rtl="0" eaLnBrk="0" fontAlgn="base" hangingPunct="0">
        <a:spcBef>
          <a:spcPct val="20000"/>
        </a:spcBef>
        <a:spcAft>
          <a:spcPct val="0"/>
        </a:spcAft>
        <a:tabLst>
          <a:tab pos="1387475" algn="l"/>
          <a:tab pos="1706563" algn="l"/>
          <a:tab pos="207962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day@benday.com" TargetMode="External"/><Relationship Id="rId2" Type="http://schemas.openxmlformats.org/officeDocument/2006/relationships/hyperlink" Target="http://www.benday.com/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day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benday@benda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How to be a C# ninja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10 easy steps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970329"/>
            <a:ext cx="31242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Benjamin Day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3656129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complex.</a:t>
            </a:r>
          </a:p>
          <a:p>
            <a:r>
              <a:rPr lang="en-US" dirty="0" smtClean="0"/>
              <a:t>We developers…</a:t>
            </a:r>
          </a:p>
          <a:p>
            <a:pPr lvl="1"/>
            <a:r>
              <a:rPr lang="en-US" dirty="0" smtClean="0"/>
              <a:t>…want to please</a:t>
            </a:r>
          </a:p>
          <a:p>
            <a:pPr lvl="1"/>
            <a:r>
              <a:rPr lang="en-US" dirty="0" smtClean="0"/>
              <a:t>…think we’re awesome</a:t>
            </a:r>
          </a:p>
          <a:p>
            <a:pPr lvl="1"/>
            <a:r>
              <a:rPr lang="en-US" dirty="0" smtClean="0"/>
              <a:t>…almost always underestimate</a:t>
            </a:r>
          </a:p>
          <a:p>
            <a:pPr lvl="1"/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humble.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4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simple.</a:t>
            </a:r>
          </a:p>
          <a:p>
            <a:r>
              <a:rPr lang="en-US" dirty="0" smtClean="0"/>
              <a:t>Expect to make mistakes.</a:t>
            </a:r>
          </a:p>
          <a:p>
            <a:r>
              <a:rPr lang="en-US" dirty="0" smtClean="0"/>
              <a:t>Not everyone will understand your abstractions.</a:t>
            </a:r>
          </a:p>
          <a:p>
            <a:r>
              <a:rPr lang="en-US" dirty="0" smtClean="0"/>
              <a:t>Favor maintainability over “slickness”.</a:t>
            </a:r>
          </a:p>
          <a:p>
            <a:endParaRPr lang="en-US" dirty="0"/>
          </a:p>
          <a:p>
            <a:r>
              <a:rPr lang="en-US" dirty="0" smtClean="0"/>
              <a:t>Write unit tests.  Lots of unit tests.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5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I learned.</a:t>
            </a:r>
          </a:p>
          <a:p>
            <a:endParaRPr lang="en-US" dirty="0" smtClean="0"/>
          </a:p>
          <a:p>
            <a:r>
              <a:rPr lang="en-US" dirty="0" smtClean="0"/>
              <a:t>There’s a reason it’s built that way.</a:t>
            </a:r>
          </a:p>
          <a:p>
            <a:r>
              <a:rPr lang="en-US" dirty="0" smtClean="0"/>
              <a:t>Don’t fight it.  </a:t>
            </a:r>
          </a:p>
          <a:p>
            <a:r>
              <a:rPr lang="en-US" dirty="0" smtClean="0"/>
              <a:t>Embrace it.</a:t>
            </a:r>
          </a:p>
          <a:p>
            <a:r>
              <a:rPr lang="en-US" dirty="0" smtClean="0"/>
              <a:t>Learn from the design.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“C# doesn’t do </a:t>
            </a:r>
            <a:r>
              <a:rPr lang="en-US" i="1" dirty="0" smtClean="0"/>
              <a:t>Xyz</a:t>
            </a:r>
            <a:r>
              <a:rPr lang="en-US" dirty="0" smtClean="0"/>
              <a:t>.  C# sucks.”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</a:t>
            </a:r>
            <a:br>
              <a:rPr lang="en-US" dirty="0" smtClean="0"/>
            </a:br>
            <a:r>
              <a:rPr lang="en-US" dirty="0" smtClean="0"/>
              <a:t>Object-Orientation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7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tenets</a:t>
            </a:r>
          </a:p>
          <a:p>
            <a:endParaRPr lang="en-US" dirty="0" smtClean="0"/>
          </a:p>
          <a:p>
            <a:r>
              <a:rPr lang="en-US" dirty="0" smtClean="0"/>
              <a:t>Encapsulation</a:t>
            </a:r>
          </a:p>
          <a:p>
            <a:r>
              <a:rPr lang="en-US" dirty="0" smtClean="0"/>
              <a:t>Polymorphism</a:t>
            </a:r>
          </a:p>
          <a:p>
            <a:r>
              <a:rPr lang="en-US" dirty="0" smtClean="0"/>
              <a:t>Inheritance</a:t>
            </a:r>
          </a:p>
          <a:p>
            <a:r>
              <a:rPr lang="en-US" dirty="0" smtClean="0"/>
              <a:t>Abstraction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Principles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05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less code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some typing.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 is more.</a:t>
            </a:r>
            <a:br>
              <a:rPr lang="en-US" dirty="0" smtClean="0"/>
            </a:br>
            <a:r>
              <a:rPr lang="en-US" dirty="0" smtClean="0"/>
              <a:t>(as long as it’s readable)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write has to be maintained.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82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 vs. object</a:t>
            </a:r>
            <a:endParaRPr lang="en-US" dirty="0"/>
          </a:p>
        </p:txBody>
      </p:sp>
      <p:pic>
        <p:nvPicPr>
          <p:cNvPr id="2" name="Picture 2" descr="C:\Users\benday\AppData\Local\Temp\1\SNAGHTML14e3d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477000" cy="33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9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70" y="340828"/>
            <a:ext cx="7369175" cy="609600"/>
          </a:xfrm>
        </p:spPr>
        <p:txBody>
          <a:bodyPr/>
          <a:lstStyle/>
          <a:p>
            <a:r>
              <a:rPr lang="en-US" dirty="0" smtClean="0"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About: Benjamin Day</a:t>
            </a:r>
            <a:endParaRPr lang="en-US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1376"/>
            <a:ext cx="7369175" cy="510669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Brookline, MA</a:t>
            </a:r>
          </a:p>
          <a:p>
            <a:r>
              <a:rPr lang="en-US" sz="24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Consultant</a:t>
            </a: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Coach, Trainer</a:t>
            </a:r>
          </a:p>
          <a:p>
            <a:r>
              <a:rPr lang="en-US" sz="24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Microsoft MVP for Visual Studio ALM</a:t>
            </a:r>
          </a:p>
          <a:p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Team Foundation Server, Software Testing, </a:t>
            </a:r>
            <a:b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Architecture, Windows Azure</a:t>
            </a:r>
          </a:p>
          <a:p>
            <a:r>
              <a:rPr lang="en-US" sz="24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TechEd</a:t>
            </a: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VSLive</a:t>
            </a: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DevTeach</a:t>
            </a:r>
            <a:endParaRPr lang="en-US" sz="24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Visual Studio Magazine, Redmond Developer News</a:t>
            </a:r>
          </a:p>
          <a:p>
            <a:r>
              <a:rPr lang="en-US" sz="24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Scrum.org </a:t>
            </a: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Classes</a:t>
            </a:r>
          </a:p>
          <a:p>
            <a:pPr lvl="1"/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Professional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Scrum Developer (PSD)</a:t>
            </a:r>
          </a:p>
          <a:p>
            <a:pPr lvl="1"/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Professional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Scrum Foundations (PSF) </a:t>
            </a:r>
          </a:p>
          <a:p>
            <a:r>
              <a:rPr lang="en-US" sz="2400" b="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www.benday.com</a:t>
            </a:r>
            <a:endParaRPr lang="en-US" sz="24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b="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benday@benday.com</a:t>
            </a:r>
            <a:endParaRPr lang="en-US" sz="2400" b="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@</a:t>
            </a:r>
            <a:r>
              <a:rPr lang="en-US" sz="2400" b="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benday</a:t>
            </a:r>
            <a:endParaRPr lang="en-US" sz="40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benday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5334000"/>
            <a:ext cx="4200247" cy="8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647" y="4038600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19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Auto-Implemented Properties</a:t>
            </a:r>
            <a:endParaRPr lang="en-US" dirty="0"/>
          </a:p>
        </p:txBody>
      </p:sp>
      <p:pic>
        <p:nvPicPr>
          <p:cNvPr id="2" name="Picture 2" descr="C:\Users\benday\AppData\Local\Temp\1\SNAGHTML15232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03312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31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Read-Only </a:t>
            </a:r>
            <a:br>
              <a:rPr lang="en-US" dirty="0" smtClean="0"/>
            </a:br>
            <a:r>
              <a:rPr lang="en-US" dirty="0" smtClean="0"/>
              <a:t>Auto-Implemented Properties</a:t>
            </a:r>
            <a:endParaRPr lang="en-US" dirty="0"/>
          </a:p>
        </p:txBody>
      </p:sp>
      <p:pic>
        <p:nvPicPr>
          <p:cNvPr id="3074" name="Picture 2" descr="C:\Users\benday\AppData\Local\Temp\1\SNAGHTML1551a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1207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24" y="457200"/>
            <a:ext cx="7369175" cy="609600"/>
          </a:xfrm>
        </p:spPr>
        <p:txBody>
          <a:bodyPr/>
          <a:lstStyle/>
          <a:p>
            <a:r>
              <a:rPr lang="en-US" dirty="0" smtClean="0"/>
              <a:t>Avoid ternary operators</a:t>
            </a:r>
            <a:endParaRPr lang="en-US" dirty="0"/>
          </a:p>
        </p:txBody>
      </p:sp>
      <p:pic>
        <p:nvPicPr>
          <p:cNvPr id="4098" name="Picture 2" descr="C:\Users\benday\AppData\Local\Temp\1\SNAGHTML15b8d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862290" cy="55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11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types vs. </a:t>
            </a:r>
            <a:br>
              <a:rPr lang="en-US" dirty="0" smtClean="0"/>
            </a:br>
            <a:r>
              <a:rPr lang="en-US" dirty="0" smtClean="0"/>
              <a:t>reference types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Whuh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 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Non-object types</a:t>
            </a:r>
          </a:p>
          <a:p>
            <a:r>
              <a:rPr lang="en-US" dirty="0" smtClean="0"/>
              <a:t>Stored in memory “stack”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, long, char, byte, etc.</a:t>
            </a:r>
          </a:p>
          <a:p>
            <a:r>
              <a:rPr lang="en-US" dirty="0" smtClean="0"/>
              <a:t>float, double</a:t>
            </a:r>
          </a:p>
          <a:p>
            <a:r>
              <a:rPr lang="en-US" dirty="0"/>
              <a:t>d</a:t>
            </a:r>
            <a:r>
              <a:rPr lang="en-US" dirty="0" smtClean="0"/>
              <a:t>ecimal</a:t>
            </a:r>
          </a:p>
          <a:p>
            <a:r>
              <a:rPr lang="en-US" dirty="0" err="1" smtClean="0"/>
              <a:t>bool</a:t>
            </a:r>
            <a:endParaRPr lang="en-US" dirty="0" smtClean="0"/>
          </a:p>
          <a:p>
            <a:r>
              <a:rPr lang="en-US" dirty="0" smtClean="0"/>
              <a:t>User-defined</a:t>
            </a:r>
          </a:p>
          <a:p>
            <a:pPr lvl="1"/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Enumerations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Reference Types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Object types</a:t>
            </a:r>
          </a:p>
          <a:p>
            <a:r>
              <a:rPr lang="en-US" dirty="0" smtClean="0"/>
              <a:t>Stored in memory “heap”</a:t>
            </a:r>
          </a:p>
          <a:p>
            <a:r>
              <a:rPr lang="en-US" dirty="0" smtClean="0"/>
              <a:t>Variables are “pointers” to memory location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97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Boxing and Unboxing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Boxing</a:t>
            </a:r>
          </a:p>
          <a:p>
            <a:pPr lvl="1"/>
            <a:r>
              <a:rPr lang="en-US" dirty="0" smtClean="0"/>
              <a:t>Process of wrapping a value type in an </a:t>
            </a:r>
            <a:br>
              <a:rPr lang="en-US" dirty="0" smtClean="0"/>
            </a:br>
            <a:r>
              <a:rPr lang="en-US" dirty="0" smtClean="0"/>
              <a:t>object reference</a:t>
            </a:r>
          </a:p>
          <a:p>
            <a:r>
              <a:rPr lang="en-US" dirty="0" smtClean="0"/>
              <a:t>Unboxing</a:t>
            </a:r>
          </a:p>
          <a:p>
            <a:pPr lvl="1"/>
            <a:r>
              <a:rPr lang="en-US" dirty="0" smtClean="0"/>
              <a:t>Converting a boxed value type object back into an value type variable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enday\AppData\Local\Temp\1\SNAGHTML1c74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65" y="1905000"/>
            <a:ext cx="480383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36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Throw vs. </a:t>
            </a:r>
            <a:r>
              <a:rPr lang="en-US" dirty="0" smtClean="0"/>
              <a:t>throw ex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throw;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throw ex;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2" name="Picture 10" descr="C:\Users\benday\AppData\Local\Temp\1\SNAGHTML4da0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438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benday\AppData\Local\Temp\1\SNAGHTML4e23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0600"/>
            <a:ext cx="34099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74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(code demo)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5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Scrum at Scrum.org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4138" y="1048407"/>
            <a:ext cx="2667000" cy="3904593"/>
          </a:xfrm>
          <a:prstGeom prst="roundRect">
            <a:avLst>
              <a:gd name="adj" fmla="val 103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Professional Scrum </a:t>
            </a:r>
            <a:br>
              <a:rPr lang="en-US" sz="2800" dirty="0" smtClean="0">
                <a:solidFill>
                  <a:prstClr val="white"/>
                </a:solidFill>
              </a:rPr>
            </a:br>
            <a:r>
              <a:rPr lang="en-US" sz="2800" dirty="0" smtClean="0">
                <a:solidFill>
                  <a:prstClr val="white"/>
                </a:solidFill>
              </a:rPr>
              <a:t>Product Owner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5105400"/>
            <a:ext cx="84582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46125"/>
            <a:r>
              <a:rPr lang="en-US" sz="2800" dirty="0" smtClean="0">
                <a:solidFill>
                  <a:prstClr val="white"/>
                </a:solidFill>
              </a:rPr>
              <a:t>Professional Scrum Foundations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28921" y="1066800"/>
            <a:ext cx="2667000" cy="3886200"/>
          </a:xfrm>
          <a:prstGeom prst="roundRect">
            <a:avLst>
              <a:gd name="adj" fmla="val 103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Professional Scrum Master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63704" y="1066800"/>
            <a:ext cx="2699296" cy="3886200"/>
          </a:xfrm>
          <a:prstGeom prst="roundRect">
            <a:avLst>
              <a:gd name="adj" fmla="val 103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Professional Scrum Developer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.NET or Java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8166" y="2895600"/>
            <a:ext cx="2298944" cy="19056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Product Owners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Executives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8094" y="2895600"/>
            <a:ext cx="2128653" cy="19056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Scrum Masters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71225" y="2895600"/>
            <a:ext cx="2284253" cy="1905656"/>
          </a:xfrm>
          <a:prstGeom prst="roundRect">
            <a:avLst>
              <a:gd name="adj" fmla="val 1127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Architects</a:t>
            </a:r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Business Analysts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DB Specialists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Designers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Developers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Testers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60374" y="5326938"/>
            <a:ext cx="1936309" cy="6999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Everyone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 that allows you to use similar functionality with different types in a type-safe way</a:t>
            </a:r>
          </a:p>
          <a:p>
            <a:r>
              <a:rPr lang="en-US" dirty="0" smtClean="0"/>
              <a:t>Implementation is the same</a:t>
            </a:r>
          </a:p>
          <a:p>
            <a:r>
              <a:rPr lang="en-US" dirty="0" smtClean="0"/>
              <a:t>Data types are different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generics?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0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ViewModelField</a:t>
            </a:r>
            <a:r>
              <a:rPr lang="en-US" dirty="0" smtClean="0"/>
              <a:t>&lt;T&gt;</a:t>
            </a:r>
          </a:p>
          <a:p>
            <a:r>
              <a:rPr lang="en-US" dirty="0" err="1" smtClean="0"/>
              <a:t>DomainObjectManager</a:t>
            </a:r>
            <a:r>
              <a:rPr lang="en-US" dirty="0" smtClean="0"/>
              <a:t>&lt;T&gt;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57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 for organizing lists of objects</a:t>
            </a:r>
          </a:p>
          <a:p>
            <a:r>
              <a:rPr lang="en-US" dirty="0" smtClean="0"/>
              <a:t>Similar to an array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Collection?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105400" y="1828800"/>
            <a:ext cx="3608387" cy="4241800"/>
          </a:xfrm>
        </p:spPr>
        <p:txBody>
          <a:bodyPr/>
          <a:lstStyle/>
          <a:p>
            <a:r>
              <a:rPr lang="en-US" dirty="0" smtClean="0"/>
              <a:t>Part of the .NET framework</a:t>
            </a:r>
          </a:p>
          <a:p>
            <a:r>
              <a:rPr lang="en-US" dirty="0" smtClean="0"/>
              <a:t>5 namespaces</a:t>
            </a:r>
            <a:endParaRPr lang="en-US" dirty="0"/>
          </a:p>
        </p:txBody>
      </p:sp>
      <p:pic>
        <p:nvPicPr>
          <p:cNvPr id="5124" name="Picture 4" descr="C:\Users\benday\AppData\Local\Temp\1\SNAGHTML1a1f0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7" y="228599"/>
            <a:ext cx="5047295" cy="63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8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vs. List&lt;T&gt;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Size defined when created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List&lt;T&gt;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Automatically expands</a:t>
            </a:r>
            <a:endParaRPr lang="en-US" dirty="0"/>
          </a:p>
        </p:txBody>
      </p:sp>
      <p:pic>
        <p:nvPicPr>
          <p:cNvPr id="6146" name="Picture 2" descr="C:\Users\benday\AppData\Local\Temp\1\SNAGHTML1a7c5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810000" cy="20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enday\AppData\Local\Temp\1\SNAGHTML1a8e8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334197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3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ArrayList</a:t>
            </a:r>
            <a:r>
              <a:rPr lang="en-US" dirty="0" smtClean="0"/>
              <a:t> vs. List&lt;T&gt;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 type-safe</a:t>
            </a:r>
          </a:p>
          <a:p>
            <a:r>
              <a:rPr lang="en-US" dirty="0" smtClean="0"/>
              <a:t>Everything is an object</a:t>
            </a:r>
          </a:p>
          <a:p>
            <a:r>
              <a:rPr lang="en-US" dirty="0" smtClean="0"/>
              <a:t>Watch out for boxing / unboxing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List&lt;T&gt;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Type-safe</a:t>
            </a:r>
          </a:p>
          <a:p>
            <a:r>
              <a:rPr lang="en-US" dirty="0" smtClean="0"/>
              <a:t>Everything must be an instance of T</a:t>
            </a:r>
            <a:endParaRPr lang="en-US" dirty="0"/>
          </a:p>
        </p:txBody>
      </p:sp>
      <p:pic>
        <p:nvPicPr>
          <p:cNvPr id="7170" name="Picture 2" descr="C:\Users\benday\AppData\Local\Temp\1\SNAGHTML1aef0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9432"/>
            <a:ext cx="37147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enday\AppData\Local\Temp\1\SNAGHTML1af480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276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26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Idisposable</a:t>
            </a:r>
            <a:r>
              <a:rPr lang="en-US" dirty="0" smtClean="0"/>
              <a:t>, Using, and</a:t>
            </a:r>
            <a:br>
              <a:rPr lang="en-US" dirty="0" smtClean="0"/>
            </a:br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4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process in .NET </a:t>
            </a:r>
          </a:p>
          <a:p>
            <a:r>
              <a:rPr lang="en-US" dirty="0" smtClean="0"/>
              <a:t>Determines when an object is not needed</a:t>
            </a:r>
          </a:p>
          <a:p>
            <a:r>
              <a:rPr lang="en-US" dirty="0" smtClean="0"/>
              <a:t>Deletes it “</a:t>
            </a:r>
            <a:r>
              <a:rPr lang="en-US" dirty="0" err="1" smtClean="0"/>
              <a:t>automagically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Frees up memory</a:t>
            </a:r>
          </a:p>
          <a:p>
            <a:endParaRPr lang="en-US" dirty="0"/>
          </a:p>
          <a:p>
            <a:r>
              <a:rPr lang="en-US" dirty="0" smtClean="0"/>
              <a:t>You worry much less about memory management.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Garbage Collection?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68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IDisposable</a:t>
            </a:r>
            <a:endParaRPr lang="en-US" dirty="0"/>
          </a:p>
        </p:txBody>
      </p:sp>
      <p:pic>
        <p:nvPicPr>
          <p:cNvPr id="9218" name="Picture 2" descr="C:\Users\benday\AppData\Local\Temp\1\SNAGHTML1ce8f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5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3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write this talk?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called when the Garbage Collector is disposing your object</a:t>
            </a:r>
          </a:p>
          <a:p>
            <a:r>
              <a:rPr lang="en-US" dirty="0" smtClean="0"/>
              <a:t>Add custom logic</a:t>
            </a:r>
          </a:p>
          <a:p>
            <a:endParaRPr lang="en-US" dirty="0"/>
          </a:p>
          <a:p>
            <a:r>
              <a:rPr lang="en-US" dirty="0" smtClean="0"/>
              <a:t>For example, close any open database connections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IDisposable</a:t>
            </a:r>
            <a:r>
              <a:rPr lang="en-US" dirty="0" smtClean="0"/>
              <a:t>: Custom Cleanup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95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benday\AppData\Local\Temp\1\SNAGHTML1d372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925855" cy="53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3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Wraps instance of </a:t>
            </a:r>
            <a:br>
              <a:rPr lang="en-US" dirty="0" smtClean="0"/>
            </a:br>
            <a:r>
              <a:rPr lang="en-US" dirty="0" err="1" smtClean="0"/>
              <a:t>IDisposable</a:t>
            </a:r>
            <a:r>
              <a:rPr lang="en-US" dirty="0" smtClean="0"/>
              <a:t> for block of code </a:t>
            </a:r>
          </a:p>
          <a:p>
            <a:r>
              <a:rPr lang="en-US" dirty="0" smtClean="0"/>
              <a:t>Instance is disposed automatically at the end of the code block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</a:t>
            </a:r>
            <a:br>
              <a:rPr lang="en-US" dirty="0" smtClean="0"/>
            </a:br>
            <a:r>
              <a:rPr lang="en-US" dirty="0" smtClean="0"/>
              <a:t>‘using’ statement do?</a:t>
            </a:r>
            <a:endParaRPr lang="en-US" dirty="0"/>
          </a:p>
        </p:txBody>
      </p:sp>
      <p:pic>
        <p:nvPicPr>
          <p:cNvPr id="11268" name="Picture 4" descr="C:\Users\benday\AppData\Local\Temp\1\SNAGHTML1d6f1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114800"/>
            <a:ext cx="559080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38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database classes implement </a:t>
            </a:r>
            <a:r>
              <a:rPr lang="en-US" dirty="0" err="1" smtClean="0"/>
              <a:t>IDisposable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 database connections </a:t>
            </a:r>
            <a:br>
              <a:rPr lang="en-US" dirty="0" smtClean="0"/>
            </a:br>
            <a:r>
              <a:rPr lang="en-US" dirty="0" smtClean="0"/>
              <a:t>in ‘using’ blocks</a:t>
            </a:r>
            <a:endParaRPr lang="en-US" dirty="0"/>
          </a:p>
        </p:txBody>
      </p:sp>
      <p:pic>
        <p:nvPicPr>
          <p:cNvPr id="12290" name="Picture 2" descr="C:\Users\benday\AppData\Local\Temp\1\SNAGHTML1da23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6096000" cy="35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you wrap calls to database object in ‘using’ statements?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10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Hint: </a:t>
            </a:r>
            <a:br>
              <a:rPr lang="en-US" dirty="0" smtClean="0"/>
            </a:br>
            <a:r>
              <a:rPr lang="en-US" dirty="0" smtClean="0"/>
              <a:t>Wrap Enterprise Library Data Access Block</a:t>
            </a:r>
            <a:br>
              <a:rPr lang="en-US" dirty="0" smtClean="0"/>
            </a:br>
            <a:r>
              <a:rPr lang="en-US" dirty="0" smtClean="0"/>
              <a:t>in using() {}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6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Language-Integrated Query</a:t>
            </a:r>
          </a:p>
          <a:p>
            <a:r>
              <a:rPr lang="en-US" dirty="0" smtClean="0"/>
              <a:t>Enables SQL-like querying of objects via </a:t>
            </a:r>
            <a:br>
              <a:rPr lang="en-US" dirty="0" smtClean="0"/>
            </a:br>
            <a:r>
              <a:rPr lang="en-US" dirty="0" err="1" smtClean="0"/>
              <a:t>IEnumerable</a:t>
            </a:r>
            <a:r>
              <a:rPr lang="en-US" dirty="0" smtClean="0"/>
              <a:t>&lt;T&gt;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2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Stuff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</a:p>
          <a:p>
            <a:r>
              <a:rPr lang="en-US" dirty="0" smtClean="0"/>
              <a:t>from</a:t>
            </a:r>
          </a:p>
          <a:p>
            <a:r>
              <a:rPr lang="en-US" dirty="0" smtClean="0"/>
              <a:t>where</a:t>
            </a:r>
          </a:p>
          <a:p>
            <a:r>
              <a:rPr lang="en-US" dirty="0" err="1" smtClean="0"/>
              <a:t>orderby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Useful functions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FirstOrDefault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First()</a:t>
            </a:r>
          </a:p>
          <a:p>
            <a:r>
              <a:rPr lang="en-US" dirty="0" smtClean="0"/>
              <a:t>Min()</a:t>
            </a:r>
          </a:p>
          <a:p>
            <a:r>
              <a:rPr lang="en-US" dirty="0" smtClean="0"/>
              <a:t>Max()</a:t>
            </a:r>
          </a:p>
          <a:p>
            <a:r>
              <a:rPr lang="en-US" dirty="0" smtClean="0"/>
              <a:t>Count()</a:t>
            </a:r>
          </a:p>
          <a:p>
            <a:r>
              <a:rPr lang="en-US" dirty="0" smtClean="0"/>
              <a:t>Skip()</a:t>
            </a:r>
          </a:p>
          <a:p>
            <a:r>
              <a:rPr lang="en-US" dirty="0" smtClean="0"/>
              <a:t>Take()</a:t>
            </a:r>
          </a:p>
          <a:p>
            <a:r>
              <a:rPr lang="en-US" dirty="0" smtClean="0"/>
              <a:t>Reverse()</a:t>
            </a:r>
          </a:p>
          <a:p>
            <a:r>
              <a:rPr lang="en-US" dirty="0" smtClean="0"/>
              <a:t>Sum()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6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(Code Demo: </a:t>
            </a:r>
            <a:r>
              <a:rPr lang="en-US" dirty="0" err="1" smtClean="0"/>
              <a:t>LinqSample.cs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3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things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expressions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1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Anonymous functions</a:t>
            </a:r>
          </a:p>
          <a:p>
            <a:r>
              <a:rPr lang="en-US" dirty="0" smtClean="0"/>
              <a:t>Helpful for delegates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“lambda expression”?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104359">
            <a:off x="6621570" y="5228089"/>
            <a:ext cx="2036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</a:t>
            </a:r>
            <a:b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QUESTION!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684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(Code Demos: </a:t>
            </a:r>
            <a:r>
              <a:rPr lang="en-US" dirty="0" err="1" smtClean="0"/>
              <a:t>LambdaExpressionSample.cs</a:t>
            </a: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err="1" smtClean="0"/>
              <a:t>LambdaExpressionForm.cs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769496"/>
            <a:ext cx="3608387" cy="4241800"/>
          </a:xfrm>
        </p:spPr>
        <p:txBody>
          <a:bodyPr/>
          <a:lstStyle/>
          <a:p>
            <a:r>
              <a:rPr lang="en-US" dirty="0" smtClean="0"/>
              <a:t>Essential C# 4.0 </a:t>
            </a:r>
            <a:br>
              <a:rPr lang="en-US" dirty="0" smtClean="0"/>
            </a:br>
            <a:r>
              <a:rPr lang="en-US" dirty="0" smtClean="0"/>
              <a:t>by Mark </a:t>
            </a:r>
            <a:r>
              <a:rPr lang="en-US" dirty="0" err="1" smtClean="0"/>
              <a:t>Michaelis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Great overview of the language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352800" cy="438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4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0600" y="1752600"/>
            <a:ext cx="3608387" cy="4241800"/>
          </a:xfrm>
        </p:spPr>
        <p:txBody>
          <a:bodyPr/>
          <a:lstStyle/>
          <a:p>
            <a:r>
              <a:rPr lang="en-US" dirty="0" smtClean="0"/>
              <a:t>CLR via C#</a:t>
            </a:r>
            <a:br>
              <a:rPr lang="en-US" dirty="0" smtClean="0"/>
            </a:br>
            <a:r>
              <a:rPr lang="en-US" dirty="0" smtClean="0"/>
              <a:t>by Jeffrey Richter</a:t>
            </a:r>
          </a:p>
          <a:p>
            <a:endParaRPr lang="en-US" dirty="0"/>
          </a:p>
          <a:p>
            <a:r>
              <a:rPr lang="en-US" dirty="0" smtClean="0"/>
              <a:t>What’s going on under the hood of C# and the .NET Framework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408893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76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humble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Object-orientation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less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Types vs. Reference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Exceptions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Generics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Collections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 smtClean="0"/>
              <a:t>IDisposable</a:t>
            </a:r>
            <a:r>
              <a:rPr lang="en-US" dirty="0" smtClean="0"/>
              <a:t>, </a:t>
            </a:r>
            <a:r>
              <a:rPr lang="en-US" dirty="0"/>
              <a:t>using, &amp; garbage </a:t>
            </a:r>
            <a:r>
              <a:rPr lang="en-US" dirty="0" smtClean="0"/>
              <a:t>collection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LINQ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Lambda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1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7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775930"/>
            <a:ext cx="3886200" cy="7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67000" y="4808087"/>
            <a:ext cx="3903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www.benday.com</a:t>
            </a:r>
            <a:r>
              <a:rPr lang="en-US" sz="16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| </a:t>
            </a:r>
            <a:r>
              <a:rPr lang="en-US" sz="16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benday@benday.com</a:t>
            </a: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0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humble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Object-orientation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less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Types vs. Reference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Exceptions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Generics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Collections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 smtClean="0"/>
              <a:t>IDisposable</a:t>
            </a:r>
            <a:r>
              <a:rPr lang="en-US" dirty="0" smtClean="0"/>
              <a:t>, </a:t>
            </a:r>
            <a:r>
              <a:rPr lang="en-US" dirty="0"/>
              <a:t>using, &amp; garbage </a:t>
            </a:r>
            <a:r>
              <a:rPr lang="en-US" dirty="0" smtClean="0"/>
              <a:t>collection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LINQ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Lambda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.NET 4.5</a:t>
            </a:r>
          </a:p>
          <a:p>
            <a:r>
              <a:rPr lang="en-US" dirty="0" err="1" smtClean="0"/>
              <a:t>async</a:t>
            </a:r>
            <a:r>
              <a:rPr lang="en-US" dirty="0" smtClean="0"/>
              <a:t> / await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Item: Coming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extras.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/>
              <a:t>Virtual, override, &amp; new()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Tune </a:t>
            </a:r>
            <a:r>
              <a:rPr lang="en-US" dirty="0"/>
              <a:t>out the “static”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/>
              <a:t>Partial classes &amp; </a:t>
            </a:r>
            <a:r>
              <a:rPr lang="en-US" dirty="0" smtClean="0"/>
              <a:t>methods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err="1" smtClean="0"/>
              <a:t>Covarience</a:t>
            </a:r>
            <a:r>
              <a:rPr lang="en-US" dirty="0" smtClean="0"/>
              <a:t> </a:t>
            </a:r>
            <a:r>
              <a:rPr lang="en-US" dirty="0" err="1" smtClean="0"/>
              <a:t>contravariance</a:t>
            </a:r>
            <a:endParaRPr lang="en-US" dirty="0" smtClean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Named parameters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Optional parameters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Dynamic keyword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humble.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3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DC_PowerPoint_SegoeUI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rumOrg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sual Studio Live! Las Vegas 2011">
  <a:themeElements>
    <a:clrScheme name="">
      <a:dk1>
        <a:srgbClr val="000000"/>
      </a:dk1>
      <a:lt1>
        <a:srgbClr val="FFFFFF"/>
      </a:lt1>
      <a:dk2>
        <a:srgbClr val="000080"/>
      </a:dk2>
      <a:lt2>
        <a:srgbClr val="FFFF00"/>
      </a:lt2>
      <a:accent1>
        <a:srgbClr val="000080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AAC0"/>
      </a:accent5>
      <a:accent6>
        <a:srgbClr val="2D2DB9"/>
      </a:accent6>
      <a:hlink>
        <a:srgbClr val="6699FF"/>
      </a:hlink>
      <a:folHlink>
        <a:srgbClr val="CC0000"/>
      </a:folHlink>
    </a:clrScheme>
    <a:fontScheme name="Visual Studio Live! Las Vegas 20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Visual Studio Live! Las Vegas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Las Vegas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ual Studio Live! Las Vegas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BDC_PowerPoint_SegoeUI_Template</Template>
  <TotalTime>981</TotalTime>
  <Words>664</Words>
  <Application>Microsoft Office PowerPoint</Application>
  <PresentationFormat>On-screen Show (4:3)</PresentationFormat>
  <Paragraphs>222</Paragraphs>
  <Slides>56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BDC_PowerPoint_SegoeUI_Template</vt:lpstr>
      <vt:lpstr>ScrumOrgMaster</vt:lpstr>
      <vt:lpstr>Visual Studio Live! Las Vegas 2011</vt:lpstr>
      <vt:lpstr>How to be a C# ninja  in 10 easy steps</vt:lpstr>
      <vt:lpstr>About: Benjamin Day</vt:lpstr>
      <vt:lpstr>Professional Scrum at Scrum.org</vt:lpstr>
      <vt:lpstr>Why did I write this talk?</vt:lpstr>
      <vt:lpstr>Top 10 things</vt:lpstr>
      <vt:lpstr>The List.</vt:lpstr>
      <vt:lpstr>Bonus Item: Coming soon</vt:lpstr>
      <vt:lpstr>Some extras.</vt:lpstr>
      <vt:lpstr>Be humble.</vt:lpstr>
      <vt:lpstr>Be humble.</vt:lpstr>
      <vt:lpstr>Tips.</vt:lpstr>
      <vt:lpstr>“C# doesn’t do Xyz.  C# sucks.”</vt:lpstr>
      <vt:lpstr>Remember  Object-Orientation</vt:lpstr>
      <vt:lpstr>Object-Oriented Principles</vt:lpstr>
      <vt:lpstr>Write less code</vt:lpstr>
      <vt:lpstr>Save some typing.</vt:lpstr>
      <vt:lpstr>Less is more. (as long as it’s readable)</vt:lpstr>
      <vt:lpstr>Everything you write has to be maintained.</vt:lpstr>
      <vt:lpstr>var vs. object</vt:lpstr>
      <vt:lpstr>Auto-Implemented Properties</vt:lpstr>
      <vt:lpstr>Read-Only  Auto-Implemented Properties</vt:lpstr>
      <vt:lpstr>Avoid ternary operators</vt:lpstr>
      <vt:lpstr>Value types vs.  reference types</vt:lpstr>
      <vt:lpstr>Whuh?</vt:lpstr>
      <vt:lpstr>Boxing and Unboxing</vt:lpstr>
      <vt:lpstr>Exception Handling</vt:lpstr>
      <vt:lpstr>Throw vs. throw ex</vt:lpstr>
      <vt:lpstr>(code demo)</vt:lpstr>
      <vt:lpstr>generics</vt:lpstr>
      <vt:lpstr>What are generics?</vt:lpstr>
      <vt:lpstr>PowerPoint Presentation</vt:lpstr>
      <vt:lpstr>Collections</vt:lpstr>
      <vt:lpstr>What is a Collection?</vt:lpstr>
      <vt:lpstr>PowerPoint Presentation</vt:lpstr>
      <vt:lpstr>Array vs. List&lt;T&gt;</vt:lpstr>
      <vt:lpstr>ArrayList vs. List&lt;T&gt;</vt:lpstr>
      <vt:lpstr>Idisposable, Using, and Garbage Collection</vt:lpstr>
      <vt:lpstr>What is Garbage Collection?</vt:lpstr>
      <vt:lpstr>IDisposable</vt:lpstr>
      <vt:lpstr>IDisposable: Custom Cleanup</vt:lpstr>
      <vt:lpstr>PowerPoint Presentation</vt:lpstr>
      <vt:lpstr>What does the  ‘using’ statement do?</vt:lpstr>
      <vt:lpstr>Wrap database connections  in ‘using’ blocks</vt:lpstr>
      <vt:lpstr>Why should you wrap calls to database object in ‘using’ statements?</vt:lpstr>
      <vt:lpstr>Hint:  Wrap Enterprise Library Data Access Block in using() {}</vt:lpstr>
      <vt:lpstr>LINQ</vt:lpstr>
      <vt:lpstr>LINQ</vt:lpstr>
      <vt:lpstr>LINQ Stuff</vt:lpstr>
      <vt:lpstr>(Code Demo: LinqSample.cs)</vt:lpstr>
      <vt:lpstr>Lambda expressions</vt:lpstr>
      <vt:lpstr>What’s a “lambda expression”?</vt:lpstr>
      <vt:lpstr>(Code Demos: LambdaExpressionSample.cs &amp;  LambdaExpressionForm.cs)</vt:lpstr>
      <vt:lpstr>Additional Reading</vt:lpstr>
      <vt:lpstr>Additional Reading</vt:lpstr>
      <vt:lpstr>The List.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C# ninja  in 10 easy steps</dc:title>
  <dc:creator>Benjamin Day</dc:creator>
  <cp:lastModifiedBy>Benjamin Day</cp:lastModifiedBy>
  <cp:revision>157</cp:revision>
  <dcterms:created xsi:type="dcterms:W3CDTF">2011-11-29T11:25:26Z</dcterms:created>
  <dcterms:modified xsi:type="dcterms:W3CDTF">2012-03-29T23:25:31Z</dcterms:modified>
</cp:coreProperties>
</file>