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44"/>
  </p:notesMasterIdLst>
  <p:handoutMasterIdLst>
    <p:handoutMasterId r:id="rId45"/>
  </p:handoutMasterIdLst>
  <p:sldIdLst>
    <p:sldId id="318" r:id="rId2"/>
    <p:sldId id="325" r:id="rId3"/>
    <p:sldId id="327" r:id="rId4"/>
    <p:sldId id="326" r:id="rId5"/>
    <p:sldId id="338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7" r:id="rId15"/>
    <p:sldId id="340" r:id="rId16"/>
    <p:sldId id="341" r:id="rId17"/>
    <p:sldId id="345" r:id="rId18"/>
    <p:sldId id="346" r:id="rId19"/>
    <p:sldId id="342" r:id="rId20"/>
    <p:sldId id="343" r:id="rId21"/>
    <p:sldId id="344" r:id="rId22"/>
    <p:sldId id="347" r:id="rId23"/>
    <p:sldId id="365" r:id="rId24"/>
    <p:sldId id="366" r:id="rId25"/>
    <p:sldId id="364" r:id="rId26"/>
    <p:sldId id="348" r:id="rId27"/>
    <p:sldId id="349" r:id="rId28"/>
    <p:sldId id="350" r:id="rId29"/>
    <p:sldId id="351" r:id="rId30"/>
    <p:sldId id="352" r:id="rId31"/>
    <p:sldId id="361" r:id="rId32"/>
    <p:sldId id="353" r:id="rId33"/>
    <p:sldId id="358" r:id="rId34"/>
    <p:sldId id="359" r:id="rId35"/>
    <p:sldId id="360" r:id="rId36"/>
    <p:sldId id="357" r:id="rId37"/>
    <p:sldId id="367" r:id="rId38"/>
    <p:sldId id="368" r:id="rId39"/>
    <p:sldId id="362" r:id="rId40"/>
    <p:sldId id="363" r:id="rId41"/>
    <p:sldId id="336" r:id="rId42"/>
    <p:sldId id="355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clrMru>
    <a:srgbClr val="66CCFF"/>
    <a:srgbClr val="999999"/>
    <a:srgbClr val="CCCCCC"/>
    <a:srgbClr val="FFCC66"/>
    <a:srgbClr val="FF9966"/>
    <a:srgbClr val="FF9933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976" autoAdjust="0"/>
    <p:restoredTop sz="94660" autoAdjust="0"/>
  </p:normalViewPr>
  <p:slideViewPr>
    <p:cSldViewPr snapToGrid="0">
      <p:cViewPr varScale="1">
        <p:scale>
          <a:sx n="130" d="100"/>
          <a:sy n="130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-364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Franklin Gothic Medium" pitchFamily="34" charset="0"/>
              </a:defRPr>
            </a:lvl1pPr>
          </a:lstStyle>
          <a:p>
            <a:r>
              <a:rPr lang="en-US"/>
              <a:t>MGB 2003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Franklin Gothic Medium" pitchFamily="34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1575"/>
            <a:ext cx="56673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 b="0">
                <a:latin typeface="Franklin Gothic Medium" pitchFamily="34" charset="0"/>
                <a:cs typeface="Arial" charset="0"/>
              </a:defRPr>
            </a:lvl1pPr>
          </a:lstStyle>
          <a:p>
            <a:r>
              <a:rPr lang="en-US"/>
              <a:t>© 2003 Microsoft Corporation. All rights reserved.</a:t>
            </a:r>
          </a:p>
          <a:p>
            <a:r>
              <a:rPr lang="en-US"/>
              <a:t>This presentation is for informational purposes only. Microsoft makes no warranties, express or implied, in this summary.</a:t>
            </a:r>
            <a:endParaRPr lang="en-US" sz="120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3238" y="8685213"/>
            <a:ext cx="127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Franklin Gothic Medium" pitchFamily="34" charset="0"/>
              </a:defRPr>
            </a:lvl1pPr>
          </a:lstStyle>
          <a:p>
            <a:fld id="{C1FB12CE-0FCC-42C3-8DDB-782F975AFA4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1pPr>
    <a:lvl2pPr marL="233363" indent="9525" algn="l" rtl="0" fontAlgn="base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Franklin Gothic Medium" pitchFamily="34" charset="0"/>
        <a:ea typeface="+mn-ea"/>
        <a:cs typeface="+mn-cs"/>
      </a:defRPr>
    </a:lvl2pPr>
    <a:lvl3pPr marL="457200" indent="-9525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ranklin Gothic Medium" pitchFamily="34" charset="0"/>
        <a:ea typeface="+mn-ea"/>
        <a:cs typeface="+mn-cs"/>
      </a:defRPr>
    </a:lvl3pPr>
    <a:lvl4pPr marL="681038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ranklin Gothic Medium" pitchFamily="34" charset="0"/>
        <a:ea typeface="+mn-ea"/>
        <a:cs typeface="+mn-cs"/>
      </a:defRPr>
    </a:lvl4pPr>
    <a:lvl5pPr marL="904875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ranklin Gothic Medium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MGB 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© 2003 Microsoft Corporation. All rights reserved.</a:t>
            </a:r>
          </a:p>
          <a:p>
            <a:pPr eaLnBrk="0" hangingPunct="0"/>
            <a:r>
              <a:rPr lang="en-US"/>
              <a:t>This presentation is for informational purposes only. Microsoft makes no warranties, express or implied, in this summary.</a:t>
            </a:r>
            <a:endParaRPr lang="en-US" sz="120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C5419D-8BE1-4F86-BF9F-D113DBC160A5}" type="slidenum">
              <a:rPr lang="en-US"/>
              <a:pPr/>
              <a:t>1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9738" y="4278313"/>
            <a:ext cx="5978525" cy="4592637"/>
          </a:xfrm>
          <a:ln/>
        </p:spPr>
        <p:txBody>
          <a:bodyPr lIns="92614" tIns="47092" rIns="92614" bIns="47092"/>
          <a:lstStyle/>
          <a:p>
            <a:endParaRPr lang="en-US"/>
          </a:p>
        </p:txBody>
      </p:sp>
      <p:sp>
        <p:nvSpPr>
          <p:cNvPr id="1894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blackWhite">
          <a:xfrm>
            <a:off x="1100138" y="676275"/>
            <a:ext cx="4605337" cy="345281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MGB 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© 2003 Microsoft Corporation. All rights reserved.</a:t>
            </a:r>
          </a:p>
          <a:p>
            <a:pPr eaLnBrk="0" hangingPunct="0"/>
            <a:r>
              <a:rPr lang="en-US"/>
              <a:t>This presentation is for informational purposes only. Microsoft makes no warranties, express or implied, in this summary.</a:t>
            </a:r>
            <a:endParaRPr lang="en-US" sz="120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C72523-134A-4949-8836-D819051778AC}" type="slidenum">
              <a:rPr lang="en-US"/>
              <a:pPr/>
              <a:t>2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MGB 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© 2003 Microsoft Corporation. All rights reserved.</a:t>
            </a:r>
          </a:p>
          <a:p>
            <a:pPr eaLnBrk="0" hangingPunct="0"/>
            <a:r>
              <a:rPr lang="en-US"/>
              <a:t>This presentation is for informational purposes only. Microsoft makes no warranties, express or implied, in this summary.</a:t>
            </a:r>
            <a:endParaRPr lang="en-US" sz="120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C72523-134A-4949-8836-D819051778AC}" type="slidenum">
              <a:rPr lang="en-US"/>
              <a:pPr/>
              <a:t>42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6213" y="395288"/>
            <a:ext cx="1952625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5163" y="395288"/>
            <a:ext cx="57086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163" y="395288"/>
            <a:ext cx="781367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87413" y="1576388"/>
            <a:ext cx="3608387" cy="468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76388"/>
            <a:ext cx="3608388" cy="468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7413" y="1576388"/>
            <a:ext cx="3608387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76388"/>
            <a:ext cx="3608388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hidden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65163" y="395288"/>
            <a:ext cx="78136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79" tIns="44448" rIns="90379" bIns="444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89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7413" y="1576388"/>
            <a:ext cx="7369175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79" tIns="44448" rIns="90379" bIns="444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ransition/>
  <p:txStyles>
    <p:titleStyle>
      <a:lvl1pPr algn="r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Black" pitchFamily="-96" charset="0"/>
        </a:defRPr>
      </a:lvl2pPr>
      <a:lvl3pPr algn="r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Black" pitchFamily="-96" charset="0"/>
        </a:defRPr>
      </a:lvl3pPr>
      <a:lvl4pPr algn="r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Black" pitchFamily="-96" charset="0"/>
        </a:defRPr>
      </a:lvl4pPr>
      <a:lvl5pPr algn="r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Black" pitchFamily="-96" charset="0"/>
        </a:defRPr>
      </a:lvl5pPr>
      <a:lvl6pPr marL="457200" algn="r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Black" pitchFamily="-96" charset="0"/>
        </a:defRPr>
      </a:lvl6pPr>
      <a:lvl7pPr marL="914400" algn="r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Black" pitchFamily="-96" charset="0"/>
        </a:defRPr>
      </a:lvl7pPr>
      <a:lvl8pPr marL="1371600" algn="r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Black" pitchFamily="-96" charset="0"/>
        </a:defRPr>
      </a:lvl8pPr>
      <a:lvl9pPr marL="1828800" algn="r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Black" pitchFamily="-96" charset="0"/>
        </a:defRPr>
      </a:lvl9pPr>
    </p:titleStyle>
    <p:bodyStyle>
      <a:lvl1pPr marL="431800" indent="-431800" algn="l" defTabSz="896938" rtl="0" eaLnBrk="0" fontAlgn="base" hangingPunct="0">
        <a:spcBef>
          <a:spcPct val="10000"/>
        </a:spcBef>
        <a:spcAft>
          <a:spcPct val="15000"/>
        </a:spcAft>
        <a:buSzPct val="75000"/>
        <a:buFont typeface="Wingdings" pitchFamily="-96" charset="2"/>
        <a:buChar char="l"/>
        <a:tabLst>
          <a:tab pos="1387475" algn="l"/>
          <a:tab pos="1706563" algn="l"/>
          <a:tab pos="2079625" algn="l"/>
        </a:tabLst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25425" algn="l" defTabSz="896938" rtl="0" eaLnBrk="0" fontAlgn="base" hangingPunct="0">
        <a:spcBef>
          <a:spcPct val="0"/>
        </a:spcBef>
        <a:spcAft>
          <a:spcPct val="25000"/>
        </a:spcAft>
        <a:buSzPct val="100000"/>
        <a:buChar char="–"/>
        <a:tabLst>
          <a:tab pos="1387475" algn="l"/>
          <a:tab pos="1706563" algn="l"/>
          <a:tab pos="2079625" algn="l"/>
        </a:tabLst>
        <a:defRPr sz="2100">
          <a:solidFill>
            <a:schemeClr val="tx1"/>
          </a:solidFill>
          <a:latin typeface="+mn-lt"/>
        </a:defRPr>
      </a:lvl2pPr>
      <a:lvl3pPr marL="869950" algn="l" defTabSz="896938" rtl="0" eaLnBrk="0" fontAlgn="base" hangingPunct="0">
        <a:spcBef>
          <a:spcPct val="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900" b="1">
          <a:solidFill>
            <a:srgbClr val="FFCC00"/>
          </a:solidFill>
          <a:latin typeface="+mn-lt"/>
        </a:defRPr>
      </a:lvl3pPr>
      <a:lvl4pPr marL="998538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rgbClr val="66CCFF"/>
          </a:solidFill>
          <a:latin typeface="+mn-lt"/>
        </a:defRPr>
      </a:lvl4pPr>
      <a:lvl5pPr marL="13446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5pPr>
      <a:lvl6pPr marL="18018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6pPr>
      <a:lvl7pPr marL="22590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7pPr>
      <a:lvl8pPr marL="27162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8pPr>
      <a:lvl9pPr marL="31734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xwiki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enday@benday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blog.benday.com/" TargetMode="External"/><Relationship Id="rId4" Type="http://schemas.openxmlformats.org/officeDocument/2006/relationships/hyperlink" Target="http://www.benday.com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benday@benday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blog.benday.com/" TargetMode="External"/><Relationship Id="rId4" Type="http://schemas.openxmlformats.org/officeDocument/2006/relationships/hyperlink" Target="http://www.benday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ix.sourceforge.net/" TargetMode="External"/><Relationship Id="rId2" Type="http://schemas.openxmlformats.org/officeDocument/2006/relationships/hyperlink" Target="http://robmensching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ix.sourceforge.net/release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ix.sourceforge.net/release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836613" y="2438400"/>
            <a:ext cx="77739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394075" y="1763713"/>
            <a:ext cx="5210175" cy="1741487"/>
          </a:xfrm>
        </p:spPr>
        <p:txBody>
          <a:bodyPr/>
          <a:lstStyle/>
          <a:p>
            <a:r>
              <a:rPr lang="en-US" dirty="0" smtClean="0"/>
              <a:t>Win &amp; Web App Installers with WiX</a:t>
            </a:r>
            <a:endParaRPr lang="en-US" dirty="0"/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4556125" y="3506788"/>
            <a:ext cx="39878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923" tIns="42962" rIns="85923" bIns="42962"/>
          <a:lstStyle/>
          <a:p>
            <a:pPr algn="r" eaLnBrk="1" hangingPunct="1"/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Benjamin Day</a:t>
            </a:r>
            <a:endParaRPr lang="en-US" sz="22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 eaLnBrk="1" hangingPunct="1"/>
            <a:endParaRPr lang="en-US" dirty="0">
              <a:solidFill>
                <a:srgbClr val="FFCC66"/>
              </a:solidFill>
              <a:latin typeface="Arial" charset="0"/>
            </a:endParaRPr>
          </a:p>
          <a:p>
            <a:pPr eaLnBrk="1" hangingPunct="1"/>
            <a:endParaRPr lang="en-US" sz="1400" b="0" dirty="0">
              <a:latin typeface="Times New Roman" pitchFamily="1" charset="0"/>
            </a:endParaRPr>
          </a:p>
          <a:p>
            <a:pPr eaLnBrk="1" hangingPunct="1"/>
            <a:endParaRPr lang="en-US" sz="1400" b="0" dirty="0">
              <a:latin typeface="Times New Roman" pitchFamily="1" charset="0"/>
            </a:endParaRPr>
          </a:p>
        </p:txBody>
      </p:sp>
      <p:sp>
        <p:nvSpPr>
          <p:cNvPr id="188423" name="Text Box 7"/>
          <p:cNvSpPr txBox="1">
            <a:spLocks noChangeArrowheads="1"/>
          </p:cNvSpPr>
          <p:nvPr/>
        </p:nvSpPr>
        <p:spPr bwMode="auto">
          <a:xfrm>
            <a:off x="3360738" y="4667250"/>
            <a:ext cx="5132387" cy="1600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endParaRPr lang="en-US" b="0" dirty="0" smtClean="0">
              <a:solidFill>
                <a:srgbClr val="999999"/>
              </a:solidFill>
              <a:latin typeface="Arial" charset="0"/>
            </a:endParaRPr>
          </a:p>
          <a:p>
            <a:pPr algn="r"/>
            <a:endParaRPr lang="en-US" b="0" dirty="0">
              <a:solidFill>
                <a:srgbClr val="999999"/>
              </a:solidFill>
              <a:latin typeface="Arial" charset="0"/>
            </a:endParaRPr>
          </a:p>
          <a:p>
            <a:pPr algn="r"/>
            <a:endParaRPr lang="en-US" b="0" dirty="0" smtClean="0">
              <a:solidFill>
                <a:srgbClr val="999999"/>
              </a:solidFill>
              <a:latin typeface="Arial" charset="0"/>
            </a:endParaRPr>
          </a:p>
          <a:p>
            <a:pPr algn="r"/>
            <a:endParaRPr lang="en-US" b="0" dirty="0">
              <a:solidFill>
                <a:srgbClr val="999999"/>
              </a:solidFill>
              <a:latin typeface="Arial" charset="0"/>
            </a:endParaRPr>
          </a:p>
          <a:p>
            <a:pPr algn="r"/>
            <a:r>
              <a:rPr lang="en-US" b="0" dirty="0" smtClean="0">
                <a:solidFill>
                  <a:srgbClr val="999999"/>
                </a:solidFill>
                <a:latin typeface="Arial" charset="0"/>
              </a:rPr>
              <a:t>Level</a:t>
            </a:r>
            <a:r>
              <a:rPr lang="en-US" b="0" dirty="0">
                <a:solidFill>
                  <a:srgbClr val="999999"/>
                </a:solidFill>
                <a:latin typeface="Arial" charset="0"/>
              </a:rPr>
              <a:t>:</a:t>
            </a:r>
            <a:r>
              <a:rPr lang="en-US" b="0" dirty="0">
                <a:latin typeface="Arial" charset="0"/>
              </a:rPr>
              <a:t> Intermediate</a:t>
            </a:r>
            <a:endParaRPr lang="en-US" b="0" i="1" dirty="0">
              <a:latin typeface="Arial" charset="0"/>
            </a:endParaRPr>
          </a:p>
          <a:p>
            <a:endParaRPr lang="en-US" sz="1800" dirty="0">
              <a:latin typeface="Arial" charset="0"/>
            </a:endParaRPr>
          </a:p>
        </p:txBody>
      </p:sp>
      <p:pic>
        <p:nvPicPr>
          <p:cNvPr id="6" name="Picture 7" descr="MVPLogo_Smal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8118" y="5474364"/>
            <a:ext cx="7143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WiX Projects in Visual Studio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728" y="1283794"/>
            <a:ext cx="7369175" cy="618172"/>
          </a:xfrm>
        </p:spPr>
        <p:txBody>
          <a:bodyPr/>
          <a:lstStyle/>
          <a:p>
            <a:r>
              <a:rPr lang="en-US" dirty="0" smtClean="0"/>
              <a:t>“Votive”</a:t>
            </a:r>
          </a:p>
          <a:p>
            <a:endParaRPr lang="en-US" dirty="0"/>
          </a:p>
        </p:txBody>
      </p:sp>
      <p:pic>
        <p:nvPicPr>
          <p:cNvPr id="2252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7894" y="2337397"/>
            <a:ext cx="5979719" cy="38079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Votive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you to add, edit </a:t>
            </a:r>
          </a:p>
          <a:p>
            <a:r>
              <a:rPr lang="en-US" dirty="0" err="1" smtClean="0"/>
              <a:t>Intellisense</a:t>
            </a:r>
            <a:endParaRPr lang="en-US" dirty="0" smtClean="0"/>
          </a:p>
          <a:p>
            <a:r>
              <a:rPr lang="en-US" dirty="0" smtClean="0"/>
              <a:t>Compiler support</a:t>
            </a:r>
          </a:p>
          <a:p>
            <a:r>
              <a:rPr lang="en-US" dirty="0" smtClean="0"/>
              <a:t>Defines variables to reference solution/project paths</a:t>
            </a:r>
          </a:p>
          <a:p>
            <a:r>
              <a:rPr lang="en-US" dirty="0" smtClean="0"/>
              <a:t>Source control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Votive Project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WiX Project</a:t>
            </a:r>
          </a:p>
          <a:p>
            <a:pPr lvl="1"/>
            <a:r>
              <a:rPr lang="en-US" dirty="0" smtClean="0"/>
              <a:t>Generates *.msi</a:t>
            </a:r>
          </a:p>
          <a:p>
            <a:r>
              <a:rPr lang="en-US" dirty="0" smtClean="0"/>
              <a:t>WiX Merge Module</a:t>
            </a:r>
          </a:p>
          <a:p>
            <a:pPr lvl="1"/>
            <a:r>
              <a:rPr lang="en-US" dirty="0" smtClean="0"/>
              <a:t>Installer referenced from another installer</a:t>
            </a:r>
          </a:p>
          <a:p>
            <a:pPr lvl="1"/>
            <a:r>
              <a:rPr lang="en-US" dirty="0" smtClean="0"/>
              <a:t>Generates *.msm</a:t>
            </a:r>
          </a:p>
          <a:p>
            <a:r>
              <a:rPr lang="en-US" dirty="0" smtClean="0"/>
              <a:t>WiX Library Project</a:t>
            </a:r>
          </a:p>
          <a:p>
            <a:pPr lvl="1"/>
            <a:r>
              <a:rPr lang="en-US" dirty="0" smtClean="0"/>
              <a:t>Re-usable pieces of WiX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tools that comes with WiX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Heat.exe</a:t>
            </a:r>
          </a:p>
          <a:p>
            <a:pPr lvl="1"/>
            <a:r>
              <a:rPr lang="en-US" dirty="0" smtClean="0"/>
              <a:t>Jump starts WiX creation</a:t>
            </a:r>
          </a:p>
          <a:p>
            <a:r>
              <a:rPr lang="en-US" dirty="0" smtClean="0"/>
              <a:t>Candle.exe</a:t>
            </a:r>
          </a:p>
          <a:p>
            <a:pPr lvl="1"/>
            <a:r>
              <a:rPr lang="en-US" dirty="0" smtClean="0"/>
              <a:t>WiX Compiler</a:t>
            </a:r>
          </a:p>
          <a:p>
            <a:r>
              <a:rPr lang="en-US" dirty="0" smtClean="0"/>
              <a:t>Light.exe</a:t>
            </a:r>
          </a:p>
          <a:p>
            <a:pPr lvl="1"/>
            <a:r>
              <a:rPr lang="en-US" dirty="0" smtClean="0"/>
              <a:t>WiX Linker</a:t>
            </a:r>
          </a:p>
          <a:p>
            <a:r>
              <a:rPr lang="en-US" dirty="0" smtClean="0"/>
              <a:t>Dark.exe</a:t>
            </a:r>
          </a:p>
          <a:p>
            <a:pPr lvl="1"/>
            <a:r>
              <a:rPr lang="en-US" dirty="0" err="1" smtClean="0"/>
              <a:t>Decompiler</a:t>
            </a:r>
            <a:endParaRPr lang="en-US" dirty="0" smtClean="0"/>
          </a:p>
          <a:p>
            <a:r>
              <a:rPr lang="en-US" dirty="0" smtClean="0"/>
              <a:t>Smoke.exe</a:t>
            </a:r>
          </a:p>
          <a:p>
            <a:pPr lvl="1"/>
            <a:r>
              <a:rPr lang="en-US" dirty="0" err="1" smtClean="0"/>
              <a:t>Validator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WiX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Wix</a:t>
            </a:r>
            <a:r>
              <a:rPr lang="en-US" dirty="0" smtClean="0"/>
              <a:t>&gt; - Root element w/ Namespaces</a:t>
            </a:r>
          </a:p>
          <a:p>
            <a:r>
              <a:rPr lang="en-US" dirty="0" smtClean="0"/>
              <a:t>&lt;Product&gt; - What you’re installing</a:t>
            </a:r>
          </a:p>
          <a:p>
            <a:r>
              <a:rPr lang="en-US" dirty="0" smtClean="0"/>
              <a:t>&lt;Directory&gt;, &lt;File&gt;</a:t>
            </a:r>
          </a:p>
          <a:p>
            <a:r>
              <a:rPr lang="en-US" dirty="0" smtClean="0"/>
              <a:t>&lt;Feature&gt;, &lt;Component&gt;</a:t>
            </a:r>
          </a:p>
          <a:p>
            <a:r>
              <a:rPr lang="en-US" dirty="0" smtClean="0"/>
              <a:t>&lt;UI&gt;, &lt;Dialog&gt;</a:t>
            </a:r>
          </a:p>
          <a:p>
            <a:r>
              <a:rPr lang="en-US" dirty="0" smtClean="0"/>
              <a:t>&lt;Fragment&gt;</a:t>
            </a:r>
          </a:p>
          <a:p>
            <a:r>
              <a:rPr lang="en-US" dirty="0" smtClean="0"/>
              <a:t>&lt;Property&gt;</a:t>
            </a:r>
          </a:p>
          <a:p>
            <a:r>
              <a:rPr lang="en-US" dirty="0" smtClean="0"/>
              <a:t>“Refs”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&lt;Product&gt;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</a:t>
            </a:r>
          </a:p>
          <a:p>
            <a:pPr lvl="1"/>
            <a:r>
              <a:rPr lang="en-US" dirty="0" err="1" smtClean="0"/>
              <a:t>Guid</a:t>
            </a:r>
            <a:r>
              <a:rPr lang="en-US" dirty="0" smtClean="0"/>
              <a:t> for this product release</a:t>
            </a:r>
          </a:p>
          <a:p>
            <a:r>
              <a:rPr lang="en-US" dirty="0" err="1" smtClean="0"/>
              <a:t>UpgradeCode</a:t>
            </a:r>
            <a:endParaRPr lang="en-US" dirty="0" smtClean="0"/>
          </a:p>
          <a:p>
            <a:pPr lvl="1"/>
            <a:r>
              <a:rPr lang="en-US" dirty="0" err="1" smtClean="0"/>
              <a:t>Guid</a:t>
            </a:r>
            <a:r>
              <a:rPr lang="en-US" dirty="0" smtClean="0"/>
              <a:t> to identify the product</a:t>
            </a:r>
          </a:p>
          <a:p>
            <a:r>
              <a:rPr lang="en-US" dirty="0" smtClean="0"/>
              <a:t>Language</a:t>
            </a:r>
          </a:p>
          <a:p>
            <a:pPr lvl="1"/>
            <a:r>
              <a:rPr lang="en-US" dirty="0" smtClean="0"/>
              <a:t>Language code </a:t>
            </a:r>
          </a:p>
          <a:p>
            <a:pPr lvl="1"/>
            <a:r>
              <a:rPr lang="en-US" dirty="0" smtClean="0"/>
              <a:t>US English = 1033</a:t>
            </a:r>
          </a:p>
          <a:p>
            <a:r>
              <a:rPr lang="en-US" dirty="0" smtClean="0"/>
              <a:t>Manufacturer</a:t>
            </a:r>
          </a:p>
          <a:p>
            <a:r>
              <a:rPr lang="en-US" dirty="0" smtClean="0"/>
              <a:t>Name</a:t>
            </a:r>
          </a:p>
          <a:p>
            <a:r>
              <a:rPr lang="en-US" dirty="0" smtClean="0"/>
              <a:t>Version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heat.exe to create a basic installer</a:t>
            </a:r>
          </a:p>
          <a:p>
            <a:r>
              <a:rPr lang="en-US" dirty="0" smtClean="0"/>
              <a:t>Put the installer into a Votive project</a:t>
            </a:r>
          </a:p>
          <a:p>
            <a:r>
              <a:rPr lang="en-US" dirty="0" smtClean="0"/>
              <a:t>Fix the file paths to use </a:t>
            </a:r>
          </a:p>
          <a:p>
            <a:pPr lvl="1"/>
            <a:r>
              <a:rPr lang="en-US" dirty="0" smtClean="0"/>
              <a:t>$(</a:t>
            </a:r>
            <a:r>
              <a:rPr lang="en-US" dirty="0" err="1" smtClean="0"/>
              <a:t>var.</a:t>
            </a:r>
            <a:r>
              <a:rPr lang="en-US" i="1" dirty="0" err="1" smtClean="0"/>
              <a:t>ProjectName.</a:t>
            </a:r>
            <a:r>
              <a:rPr lang="en-US" dirty="0" err="1" smtClean="0"/>
              <a:t>ProjectDir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$(</a:t>
            </a:r>
            <a:r>
              <a:rPr lang="en-US" dirty="0" err="1" smtClean="0"/>
              <a:t>var.</a:t>
            </a:r>
            <a:r>
              <a:rPr lang="en-US" i="1" dirty="0" err="1" smtClean="0"/>
              <a:t>ProjectName.</a:t>
            </a:r>
            <a:r>
              <a:rPr lang="en-US" dirty="0" err="1" smtClean="0"/>
              <a:t>TargetDir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$(</a:t>
            </a:r>
            <a:r>
              <a:rPr lang="en-US" dirty="0" err="1" smtClean="0"/>
              <a:t>var.SolutionDir</a:t>
            </a:r>
            <a:r>
              <a:rPr lang="en-US" dirty="0" smtClean="0"/>
              <a:t>)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user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&lt;UI&gt;</a:t>
            </a:r>
          </a:p>
          <a:p>
            <a:pPr lvl="1"/>
            <a:r>
              <a:rPr lang="en-US" dirty="0" smtClean="0"/>
              <a:t>Defines user interface features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UIRef</a:t>
            </a:r>
            <a:r>
              <a:rPr lang="en-US" dirty="0" smtClean="0"/>
              <a:t> Id=“</a:t>
            </a:r>
            <a:r>
              <a:rPr lang="en-US" i="1" dirty="0" err="1" smtClean="0"/>
              <a:t>ui_name</a:t>
            </a:r>
            <a:r>
              <a:rPr lang="en-US" dirty="0" smtClean="0"/>
              <a:t>”&gt;</a:t>
            </a:r>
          </a:p>
          <a:p>
            <a:pPr lvl="1"/>
            <a:r>
              <a:rPr lang="en-US" dirty="0" smtClean="0"/>
              <a:t>Reference a UI</a:t>
            </a:r>
          </a:p>
          <a:p>
            <a:r>
              <a:rPr lang="en-US" dirty="0" smtClean="0"/>
              <a:t>WixUIExtension.dll</a:t>
            </a:r>
          </a:p>
          <a:p>
            <a:pPr lvl="1"/>
            <a:r>
              <a:rPr lang="en-US" dirty="0" smtClean="0"/>
              <a:t>Pre-defined UI Sequences</a:t>
            </a:r>
          </a:p>
          <a:p>
            <a:pPr lvl="1"/>
            <a:r>
              <a:rPr lang="en-US" dirty="0" err="1" smtClean="0"/>
              <a:t>WixUI_Mondo</a:t>
            </a:r>
            <a:r>
              <a:rPr lang="en-US" dirty="0" smtClean="0"/>
              <a:t>, </a:t>
            </a:r>
            <a:r>
              <a:rPr lang="en-US" dirty="0" err="1" smtClean="0"/>
              <a:t>WixUI_Advanced</a:t>
            </a:r>
            <a:r>
              <a:rPr lang="en-US" dirty="0" smtClean="0"/>
              <a:t>, </a:t>
            </a:r>
            <a:r>
              <a:rPr lang="en-US" dirty="0" err="1" smtClean="0"/>
              <a:t>WixUI_FeatureTree</a:t>
            </a:r>
            <a:r>
              <a:rPr lang="en-US" dirty="0" smtClean="0"/>
              <a:t>, </a:t>
            </a:r>
            <a:r>
              <a:rPr lang="en-US" dirty="0" err="1" smtClean="0"/>
              <a:t>WixUI_InstallDir</a:t>
            </a:r>
            <a:r>
              <a:rPr lang="en-US" dirty="0" smtClean="0"/>
              <a:t>, </a:t>
            </a:r>
            <a:r>
              <a:rPr lang="en-US" dirty="0" err="1" smtClean="0"/>
              <a:t>WixUI_Minimal</a:t>
            </a:r>
            <a:endParaRPr lang="en-US" dirty="0" smtClean="0"/>
          </a:p>
          <a:p>
            <a:r>
              <a:rPr lang="en-US" dirty="0" smtClean="0"/>
              <a:t>Decent documentation at 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http://www.wixwiki.com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the UI to </a:t>
            </a:r>
            <a:r>
              <a:rPr lang="en-US" dirty="0" err="1" smtClean="0"/>
              <a:t>WixUI_FeatureTree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Customizing Folder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413" y="1169581"/>
            <a:ext cx="7369175" cy="5093107"/>
          </a:xfrm>
        </p:spPr>
        <p:txBody>
          <a:bodyPr/>
          <a:lstStyle/>
          <a:p>
            <a:r>
              <a:rPr lang="en-US" dirty="0" smtClean="0"/>
              <a:t>&lt;Directory&gt;</a:t>
            </a:r>
          </a:p>
          <a:p>
            <a:pPr lvl="1"/>
            <a:r>
              <a:rPr lang="en-US" dirty="0" smtClean="0"/>
              <a:t>Id</a:t>
            </a:r>
          </a:p>
          <a:p>
            <a:pPr lvl="2"/>
            <a:r>
              <a:rPr lang="en-US" dirty="0" smtClean="0"/>
              <a:t>There are lots of reserved paths in WiX</a:t>
            </a:r>
          </a:p>
          <a:p>
            <a:pPr lvl="1"/>
            <a:r>
              <a:rPr lang="en-US" dirty="0" smtClean="0"/>
              <a:t>Name = friendly name</a:t>
            </a:r>
            <a:endParaRPr lang="en-US" dirty="0"/>
          </a:p>
          <a:p>
            <a:r>
              <a:rPr lang="en-US" dirty="0" smtClean="0"/>
              <a:t>Some Reserved Paths</a:t>
            </a:r>
          </a:p>
          <a:p>
            <a:pPr lvl="1"/>
            <a:r>
              <a:rPr lang="en-US" dirty="0" err="1" smtClean="0"/>
              <a:t>ProgramFilesFolder</a:t>
            </a:r>
            <a:endParaRPr lang="en-US" dirty="0" smtClean="0"/>
          </a:p>
          <a:p>
            <a:pPr lvl="1"/>
            <a:r>
              <a:rPr lang="en-US" dirty="0" err="1" smtClean="0"/>
              <a:t>StartMenuFolder</a:t>
            </a:r>
            <a:endParaRPr lang="en-US" dirty="0" smtClean="0"/>
          </a:p>
          <a:p>
            <a:pPr lvl="1"/>
            <a:r>
              <a:rPr lang="en-US" dirty="0" err="1" smtClean="0"/>
              <a:t>DesktopFolder</a:t>
            </a:r>
            <a:endParaRPr lang="en-US" dirty="0" smtClean="0"/>
          </a:p>
          <a:p>
            <a:pPr lvl="1"/>
            <a:r>
              <a:rPr lang="en-US" dirty="0" err="1" smtClean="0"/>
              <a:t>AppDataFolder</a:t>
            </a:r>
            <a:endParaRPr lang="en-US" dirty="0" smtClean="0"/>
          </a:p>
          <a:p>
            <a:pPr lvl="1"/>
            <a:r>
              <a:rPr lang="en-US" dirty="0" err="1" smtClean="0"/>
              <a:t>WindowsFolder</a:t>
            </a:r>
            <a:endParaRPr lang="en-US" dirty="0" smtClean="0"/>
          </a:p>
          <a:p>
            <a:r>
              <a:rPr lang="en-US" sz="2800" dirty="0" smtClean="0"/>
              <a:t>http://msdn2.microsoft.com/</a:t>
            </a:r>
            <a:br>
              <a:rPr lang="en-US" sz="2800" dirty="0" smtClean="0"/>
            </a:br>
            <a:r>
              <a:rPr lang="en-US" sz="2800" dirty="0" smtClean="0"/>
              <a:t>   en-us/library/aa372057.aspx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speaker</a:t>
            </a:r>
            <a:endParaRPr lang="en-US" dirty="0"/>
          </a:p>
        </p:txBody>
      </p:sp>
      <p:cxnSp>
        <p:nvCxnSpPr>
          <p:cNvPr id="203782" name="AutoShape 6"/>
          <p:cNvCxnSpPr>
            <a:cxnSpLocks noChangeShapeType="1"/>
          </p:cNvCxnSpPr>
          <p:nvPr/>
        </p:nvCxnSpPr>
        <p:spPr bwMode="auto">
          <a:xfrm>
            <a:off x="604838" y="1019175"/>
            <a:ext cx="774858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14400" y="2306970"/>
            <a:ext cx="7369175" cy="374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79" tIns="44448" rIns="90379" bIns="44448" numCol="1" anchor="t" anchorCtr="0" compatLnSpc="1">
            <a:prstTxWarp prst="textNoShape">
              <a:avLst/>
            </a:prstTxWarp>
          </a:bodyPr>
          <a:lstStyle/>
          <a:p>
            <a:pPr marL="431800" marR="0" lvl="0" indent="-431800" algn="l" defTabSz="896938" rtl="0" eaLnBrk="0" fontAlgn="base" latinLnBrk="0" hangingPunct="0">
              <a:lnSpc>
                <a:spcPct val="9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Owner, Benjamin Day Consulting, Inc.</a:t>
            </a:r>
          </a:p>
          <a:p>
            <a:pPr marL="763588" marR="0" lvl="1" indent="-225425" algn="l" defTabSz="8969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  <a:buClrTx/>
              <a:buSzPct val="100000"/>
              <a:buFontTx/>
              <a:buChar char="–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Email: </a:t>
            </a:r>
            <a:r>
              <a:rPr kumimoji="0" lang="en-US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hlinkClick r:id="rId3"/>
              </a:rPr>
              <a:t>benday@benday.com</a:t>
            </a:r>
            <a:endParaRPr kumimoji="0" lang="en-US" sz="21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63588" marR="0" lvl="1" indent="-225425" algn="l" defTabSz="8969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  <a:buClrTx/>
              <a:buSzPct val="100000"/>
              <a:buFontTx/>
              <a:buChar char="–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Web: </a:t>
            </a:r>
            <a:r>
              <a:rPr kumimoji="0" lang="en-US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hlinkClick r:id="rId4"/>
              </a:rPr>
              <a:t>http://www.benday.com</a:t>
            </a:r>
            <a:endParaRPr kumimoji="0" lang="en-US" sz="21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63588" marR="0" lvl="1" indent="-225425" algn="l" defTabSz="8969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  <a:buClrTx/>
              <a:buSzPct val="100000"/>
              <a:buFontTx/>
              <a:buChar char="–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Blog: </a:t>
            </a:r>
            <a:r>
              <a:rPr kumimoji="0" lang="en-US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hlinkClick r:id="rId5"/>
              </a:rPr>
              <a:t>http://blog.benday.com</a:t>
            </a:r>
            <a:endParaRPr kumimoji="0" lang="en-US" sz="21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431800" marR="0" lvl="0" indent="-431800" algn="l" defTabSz="896938" rtl="0" eaLnBrk="0" fontAlgn="base" latinLnBrk="0" hangingPunct="0">
              <a:lnSpc>
                <a:spcPct val="9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Trainer</a:t>
            </a:r>
          </a:p>
          <a:p>
            <a:pPr marL="763588" marR="0" lvl="1" indent="-225425" algn="l" defTabSz="8969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  <a:buClrTx/>
              <a:buSzPct val="100000"/>
              <a:buFontTx/>
              <a:buChar char="–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Visual Studio Team System, Team Foundation Server</a:t>
            </a:r>
          </a:p>
          <a:p>
            <a:pPr marL="431800" marR="0" lvl="0" indent="-431800" algn="l" defTabSz="896938" rtl="0" eaLnBrk="0" fontAlgn="base" latinLnBrk="0" hangingPunct="0">
              <a:lnSpc>
                <a:spcPct val="9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MVP for C#</a:t>
            </a:r>
          </a:p>
          <a:p>
            <a:pPr marL="431800" marR="0" lvl="0" indent="-431800" algn="l" defTabSz="896938" rtl="0" eaLnBrk="0" fontAlgn="base" latinLnBrk="0" hangingPunct="0">
              <a:lnSpc>
                <a:spcPct val="9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VSTS/TFS Customer Advisory Council</a:t>
            </a:r>
          </a:p>
          <a:p>
            <a:pPr marL="431800" marR="0" lvl="0" indent="-431800" algn="l" defTabSz="896938" rtl="0" eaLnBrk="0" fontAlgn="base" latinLnBrk="0" hangingPunct="0">
              <a:lnSpc>
                <a:spcPct val="9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Leader of Beantown.NET INETA User Group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4" descr="benday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09800" y="1290970"/>
            <a:ext cx="44958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Directories, Components, &amp;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Directories have Components</a:t>
            </a:r>
          </a:p>
          <a:p>
            <a:r>
              <a:rPr lang="en-US" dirty="0" smtClean="0"/>
              <a:t>Components have Files</a:t>
            </a:r>
          </a:p>
          <a:p>
            <a:r>
              <a:rPr lang="en-US" dirty="0" smtClean="0"/>
              <a:t>&lt;Directory&gt;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&lt;Component&gt;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&lt;File&gt;</a:t>
            </a:r>
          </a:p>
          <a:p>
            <a:endParaRPr lang="en-US" dirty="0"/>
          </a:p>
          <a:p>
            <a:r>
              <a:rPr lang="en-US" dirty="0" smtClean="0"/>
              <a:t>&lt;Component&gt;</a:t>
            </a:r>
          </a:p>
          <a:p>
            <a:pPr lvl="1"/>
            <a:r>
              <a:rPr lang="en-US" dirty="0" smtClean="0"/>
              <a:t>A piece of the app</a:t>
            </a:r>
          </a:p>
          <a:p>
            <a:pPr lvl="1"/>
            <a:r>
              <a:rPr lang="en-US" dirty="0" smtClean="0"/>
              <a:t>Can be installed </a:t>
            </a:r>
            <a:r>
              <a:rPr lang="en-US" dirty="0" smtClean="0"/>
              <a:t>or </a:t>
            </a:r>
            <a:r>
              <a:rPr lang="en-US" dirty="0" smtClean="0"/>
              <a:t>not installed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&lt;Component&gt; to optionally install debug symbols (.</a:t>
            </a:r>
            <a:r>
              <a:rPr lang="en-US" dirty="0" err="1" smtClean="0"/>
              <a:t>pdb’s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 a WiX preprocessor variable to only redistribute </a:t>
            </a:r>
            <a:r>
              <a:rPr lang="en-US" dirty="0" err="1" smtClean="0"/>
              <a:t>pdb’s</a:t>
            </a:r>
            <a:r>
              <a:rPr lang="en-US" dirty="0" smtClean="0"/>
              <a:t> in a Debug build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Menu Shortcuts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413" y="1576387"/>
            <a:ext cx="7369175" cy="3378385"/>
          </a:xfrm>
        </p:spPr>
        <p:txBody>
          <a:bodyPr/>
          <a:lstStyle/>
          <a:p>
            <a:r>
              <a:rPr lang="en-US" dirty="0" smtClean="0"/>
              <a:t>&lt;Shortcut&gt; is a child of &lt;File&gt;</a:t>
            </a:r>
          </a:p>
          <a:p>
            <a:r>
              <a:rPr lang="en-US" dirty="0" smtClean="0"/>
              <a:t>Directory attribute = where the shortcut appears</a:t>
            </a:r>
          </a:p>
          <a:p>
            <a:pPr lvl="1"/>
            <a:r>
              <a:rPr lang="en-US" dirty="0" err="1" smtClean="0"/>
              <a:t>StartupFolder</a:t>
            </a:r>
            <a:endParaRPr lang="en-US" dirty="0" smtClean="0"/>
          </a:p>
          <a:p>
            <a:pPr lvl="1"/>
            <a:r>
              <a:rPr lang="en-US" dirty="0" err="1" smtClean="0"/>
              <a:t>ProgramMenuDir</a:t>
            </a:r>
            <a:endParaRPr lang="en-US" dirty="0" smtClean="0"/>
          </a:p>
          <a:p>
            <a:r>
              <a:rPr lang="en-US" dirty="0" smtClean="0"/>
              <a:t>TIP: To simplify installer development, create a quick uninstall shortcut</a:t>
            </a:r>
          </a:p>
          <a:p>
            <a:endParaRPr lang="en-US" dirty="0"/>
          </a:p>
        </p:txBody>
      </p:sp>
      <p:pic>
        <p:nvPicPr>
          <p:cNvPr id="2263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3744" y="5219591"/>
            <a:ext cx="7134225" cy="7143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Start Menu </a:t>
            </a:r>
            <a:br>
              <a:rPr lang="en-US" dirty="0" smtClean="0"/>
            </a:br>
            <a:r>
              <a:rPr lang="en-US" dirty="0" smtClean="0"/>
              <a:t>Folders &amp; Shortcuts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044" y="1243585"/>
            <a:ext cx="7369175" cy="2874873"/>
          </a:xfrm>
        </p:spPr>
        <p:txBody>
          <a:bodyPr/>
          <a:lstStyle/>
          <a:p>
            <a:r>
              <a:rPr lang="en-US" dirty="0" smtClean="0"/>
              <a:t>Add a &lt;Directory&gt; reference to any directory you’ll be using</a:t>
            </a:r>
          </a:p>
          <a:p>
            <a:r>
              <a:rPr lang="en-US" dirty="0" smtClean="0"/>
              <a:t>Reserved Id’s</a:t>
            </a:r>
          </a:p>
          <a:p>
            <a:pPr lvl="1"/>
            <a:r>
              <a:rPr lang="en-US" dirty="0" smtClean="0"/>
              <a:t>Id=“</a:t>
            </a:r>
            <a:r>
              <a:rPr lang="en-US" dirty="0" err="1" smtClean="0"/>
              <a:t>ProgramMenuFolder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Id=“</a:t>
            </a:r>
            <a:r>
              <a:rPr lang="en-US" dirty="0" err="1" smtClean="0"/>
              <a:t>ProgramMenuDir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Id=“</a:t>
            </a:r>
            <a:r>
              <a:rPr lang="en-US" dirty="0" err="1" smtClean="0"/>
              <a:t>StartupFolder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6047" y="3842461"/>
            <a:ext cx="56483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105651" y="4901184"/>
            <a:ext cx="7369175" cy="1520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79" tIns="44448" rIns="90379" bIns="44448" numCol="1" anchor="t" anchorCtr="0" compatLnSpc="1">
            <a:prstTxWarp prst="textNoShape">
              <a:avLst/>
            </a:prstTxWarp>
          </a:bodyPr>
          <a:lstStyle/>
          <a:p>
            <a:pPr marL="431800" marR="0" lvl="0" indent="-431800" algn="l" defTabSz="89693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endParaRPr kumimoji="0" lang="en-US" sz="21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025184" y="4791456"/>
            <a:ext cx="7369175" cy="125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79" tIns="44448" rIns="90379" bIns="44448" numCol="1" anchor="t" anchorCtr="0" compatLnSpc="1">
            <a:prstTxWarp prst="textNoShape">
              <a:avLst/>
            </a:prstTxWarp>
          </a:bodyPr>
          <a:lstStyle/>
          <a:p>
            <a:pPr marL="431800" indent="-431800" defTabSz="896938">
              <a:spcBef>
                <a:spcPct val="10000"/>
              </a:spcBef>
              <a:spcAft>
                <a:spcPct val="15000"/>
              </a:spcAft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 a reference</a:t>
            </a:r>
            <a:r>
              <a:rPr kumimoji="0" lang="en-US" sz="2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the </a:t>
            </a:r>
            <a:r>
              <a:rPr lang="en-US" sz="2600" b="0" kern="0" dirty="0" smtClean="0">
                <a:latin typeface="+mn-lt"/>
              </a:rPr>
              <a:t>directory Id on the &lt;Shortcut&gt;</a:t>
            </a:r>
          </a:p>
          <a:p>
            <a:pPr marL="431800" indent="-431800" defTabSz="896938">
              <a:spcBef>
                <a:spcPct val="10000"/>
              </a:spcBef>
              <a:spcAft>
                <a:spcPct val="15000"/>
              </a:spcAft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</a:pPr>
            <a:r>
              <a:rPr lang="en-US" sz="2600" b="0" kern="0" dirty="0" smtClean="0">
                <a:latin typeface="+mn-lt"/>
              </a:rPr>
              <a:t>&lt;Shortcut Directory=“</a:t>
            </a:r>
            <a:r>
              <a:rPr lang="en-US" sz="2600" b="0" i="1" kern="0" dirty="0" err="1" smtClean="0">
                <a:latin typeface="+mn-lt"/>
              </a:rPr>
              <a:t>directory_id</a:t>
            </a:r>
            <a:r>
              <a:rPr lang="en-US" sz="2600" b="0" i="1" kern="0" dirty="0" smtClean="0">
                <a:latin typeface="+mn-lt"/>
              </a:rPr>
              <a:t>” </a:t>
            </a:r>
            <a:r>
              <a:rPr lang="en-US" sz="2600" b="0" kern="0" dirty="0" smtClean="0">
                <a:latin typeface="+mn-lt"/>
              </a:rPr>
              <a:t>/&gt;</a:t>
            </a:r>
            <a:br>
              <a:rPr lang="en-US" sz="2600" b="0" kern="0" dirty="0" smtClean="0">
                <a:latin typeface="+mn-lt"/>
              </a:rPr>
            </a:br>
            <a:endParaRPr kumimoji="0" lang="en-US" sz="21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FIX!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 &lt;File&gt; with a &lt;Shortcut&gt; it must be the first &lt;File&gt; in the &lt;Component&gt;</a:t>
            </a:r>
          </a:p>
          <a:p>
            <a:r>
              <a:rPr lang="en-US" dirty="0" smtClean="0"/>
              <a:t>If not, the shortcut will point to the wrong file</a:t>
            </a:r>
          </a:p>
          <a:p>
            <a:r>
              <a:rPr lang="en-US" sz="2400" dirty="0" smtClean="0"/>
              <a:t>Read more here:</a:t>
            </a:r>
            <a:br>
              <a:rPr lang="en-US" sz="2400" dirty="0" smtClean="0"/>
            </a:br>
            <a:r>
              <a:rPr lang="en-US" sz="2400" dirty="0" smtClean="0"/>
              <a:t>http://blog.benday.com/archive/</a:t>
            </a:r>
            <a:br>
              <a:rPr lang="en-US" sz="2400" dirty="0" smtClean="0"/>
            </a:br>
            <a:r>
              <a:rPr lang="en-US" sz="2400" dirty="0" smtClean="0"/>
              <a:t>2007/08/09/23155.aspx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Icons To Shortcuts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413" y="1576388"/>
            <a:ext cx="7369175" cy="1788604"/>
          </a:xfrm>
        </p:spPr>
        <p:txBody>
          <a:bodyPr>
            <a:normAutofit/>
          </a:bodyPr>
          <a:lstStyle/>
          <a:p>
            <a:r>
              <a:rPr lang="en-US" dirty="0" smtClean="0"/>
              <a:t>Add an &lt;Icon&gt; after &lt;/Directory&gt;</a:t>
            </a:r>
          </a:p>
          <a:p>
            <a:r>
              <a:rPr lang="en-US" dirty="0" smtClean="0"/>
              <a:t>&lt;Icon Id=“MyIcon.ico" </a:t>
            </a:r>
            <a:r>
              <a:rPr lang="en-US" dirty="0" err="1" smtClean="0"/>
              <a:t>SourceFile</a:t>
            </a:r>
            <a:r>
              <a:rPr lang="en-US" dirty="0" smtClean="0"/>
              <a:t>="$(</a:t>
            </a:r>
            <a:r>
              <a:rPr lang="en-US" dirty="0" err="1" smtClean="0"/>
              <a:t>var.</a:t>
            </a:r>
            <a:r>
              <a:rPr lang="en-US" i="1" dirty="0" err="1" smtClean="0"/>
              <a:t>proj_name</a:t>
            </a:r>
            <a:r>
              <a:rPr lang="en-US" dirty="0" err="1" smtClean="0"/>
              <a:t>.ProjectDir</a:t>
            </a:r>
            <a:r>
              <a:rPr lang="en-US" dirty="0" smtClean="0"/>
              <a:t>)\</a:t>
            </a:r>
            <a:br>
              <a:rPr lang="en-US" dirty="0" smtClean="0"/>
            </a:br>
            <a:r>
              <a:rPr lang="en-US" dirty="0" smtClean="0"/>
              <a:t>MyIcon.ico" /&gt;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4483" y="4113848"/>
            <a:ext cx="61341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the program menu directory structure</a:t>
            </a:r>
          </a:p>
          <a:p>
            <a:r>
              <a:rPr lang="en-US" dirty="0" smtClean="0"/>
              <a:t>Add shortcuts to the exe</a:t>
            </a:r>
          </a:p>
          <a:p>
            <a:r>
              <a:rPr lang="en-US" dirty="0" smtClean="0"/>
              <a:t>Add an uninstall shortcut</a:t>
            </a:r>
          </a:p>
          <a:p>
            <a:r>
              <a:rPr lang="en-US" dirty="0" smtClean="0"/>
              <a:t>Specify an &lt;Icon&gt; for the shortcuts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UI Customization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customizations are available using existing &lt;</a:t>
            </a:r>
            <a:r>
              <a:rPr lang="en-US" dirty="0" err="1" smtClean="0"/>
              <a:t>WixVariable</a:t>
            </a:r>
            <a:r>
              <a:rPr lang="en-US" dirty="0" smtClean="0"/>
              <a:t>&gt;’s</a:t>
            </a:r>
          </a:p>
          <a:p>
            <a:r>
              <a:rPr lang="en-US" dirty="0" smtClean="0"/>
              <a:t>Customize the EULA</a:t>
            </a:r>
          </a:p>
          <a:p>
            <a:pPr lvl="1"/>
            <a:r>
              <a:rPr lang="en-US" dirty="0" smtClean="0"/>
              <a:t>Supply path to .rtf document</a:t>
            </a:r>
            <a:br>
              <a:rPr lang="en-US" dirty="0" smtClean="0"/>
            </a:br>
            <a:r>
              <a:rPr lang="en-US" dirty="0" smtClean="0"/>
              <a:t>&lt;</a:t>
            </a:r>
            <a:r>
              <a:rPr lang="en-US" dirty="0" err="1" smtClean="0"/>
              <a:t>WixVariable</a:t>
            </a:r>
            <a:r>
              <a:rPr lang="en-US" dirty="0" smtClean="0"/>
              <a:t> Id=“</a:t>
            </a:r>
            <a:r>
              <a:rPr lang="en-US" dirty="0" err="1" smtClean="0"/>
              <a:t>WixUILicenseRTF</a:t>
            </a:r>
            <a:r>
              <a:rPr lang="en-US" dirty="0" smtClean="0"/>
              <a:t>” Value=“” /&gt;</a:t>
            </a:r>
          </a:p>
          <a:p>
            <a:r>
              <a:rPr lang="en-US" dirty="0" smtClean="0"/>
              <a:t>Supply your own banner for the installer</a:t>
            </a:r>
          </a:p>
          <a:p>
            <a:pPr lvl="1"/>
            <a:r>
              <a:rPr lang="en-US" dirty="0" smtClean="0"/>
              <a:t>Create a 493 x 58 pixel bitmap (BMP)</a:t>
            </a:r>
          </a:p>
          <a:p>
            <a:pPr lvl="1"/>
            <a:r>
              <a:rPr lang="en-US" dirty="0" smtClean="0"/>
              <a:t>Include it in your Votive project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WixVariable</a:t>
            </a:r>
            <a:r>
              <a:rPr lang="en-US" dirty="0" smtClean="0"/>
              <a:t> Id=“</a:t>
            </a:r>
            <a:r>
              <a:rPr lang="en-US" dirty="0" err="1" smtClean="0"/>
              <a:t>WixUIBannerBmp</a:t>
            </a:r>
            <a:r>
              <a:rPr lang="en-US" dirty="0" smtClean="0"/>
              <a:t>” Value=“” /&gt;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More UI Customization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Launch your app with a custom action</a:t>
            </a:r>
          </a:p>
          <a:p>
            <a:r>
              <a:rPr lang="en-US" dirty="0" err="1" smtClean="0"/>
              <a:t>ExitDialog</a:t>
            </a:r>
            <a:r>
              <a:rPr lang="en-US" dirty="0" smtClean="0"/>
              <a:t> has a hidden checkbox</a:t>
            </a:r>
          </a:p>
          <a:p>
            <a:r>
              <a:rPr lang="en-US" dirty="0" smtClean="0"/>
              <a:t>Add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CustomAction</a:t>
            </a:r>
            <a:r>
              <a:rPr lang="en-US" dirty="0" smtClean="0"/>
              <a:t>&gt; that points to </a:t>
            </a:r>
            <a:r>
              <a:rPr lang="en-US" dirty="0" err="1" smtClean="0"/>
              <a:t>WixShellExec</a:t>
            </a:r>
            <a:endParaRPr lang="en-US" dirty="0" smtClean="0"/>
          </a:p>
          <a:p>
            <a:r>
              <a:rPr lang="en-US" dirty="0" smtClean="0"/>
              <a:t>Set </a:t>
            </a:r>
          </a:p>
          <a:p>
            <a:pPr lvl="1"/>
            <a:r>
              <a:rPr lang="en-US" dirty="0" smtClean="0"/>
              <a:t>WIXUI_EXITDIALOGOPTIONALCHECKBOX</a:t>
            </a:r>
          </a:p>
          <a:p>
            <a:pPr lvl="1"/>
            <a:r>
              <a:rPr lang="en-US" dirty="0" smtClean="0"/>
              <a:t>WIXUI_EXITDIALOGOPTIONALCHECKBOXTEXT</a:t>
            </a:r>
          </a:p>
          <a:p>
            <a:pPr lvl="1"/>
            <a:r>
              <a:rPr lang="en-US" dirty="0" err="1" smtClean="0"/>
              <a:t>WixShellExecTarget</a:t>
            </a:r>
            <a:endParaRPr lang="en-US" dirty="0" smtClean="0"/>
          </a:p>
          <a:p>
            <a:r>
              <a:rPr lang="en-US" dirty="0" smtClean="0"/>
              <a:t>Hook into the “</a:t>
            </a:r>
            <a:r>
              <a:rPr lang="en-US" dirty="0" err="1" smtClean="0"/>
              <a:t>DoAction</a:t>
            </a:r>
            <a:r>
              <a:rPr lang="en-US" dirty="0" smtClean="0"/>
              <a:t>” event on </a:t>
            </a:r>
            <a:r>
              <a:rPr lang="en-US" dirty="0" err="1" smtClean="0"/>
              <a:t>ExitDialog</a:t>
            </a:r>
            <a:endParaRPr lang="en-US" dirty="0" smtClean="0"/>
          </a:p>
          <a:p>
            <a:r>
              <a:rPr lang="en-US" dirty="0" smtClean="0"/>
              <a:t>Add reference to WixUtilExtension.dll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Customize the EULA</a:t>
            </a:r>
          </a:p>
          <a:p>
            <a:r>
              <a:rPr lang="en-US" dirty="0" smtClean="0"/>
              <a:t>Add the banner</a:t>
            </a:r>
          </a:p>
          <a:p>
            <a:r>
              <a:rPr lang="en-US" dirty="0" smtClean="0"/>
              <a:t>Add a “run me now” custom action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installer?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an MSI </a:t>
            </a:r>
          </a:p>
          <a:p>
            <a:pPr lvl="1"/>
            <a:r>
              <a:rPr lang="en-US" u="sng" dirty="0" err="1" smtClean="0"/>
              <a:t>M</a:t>
            </a:r>
            <a:r>
              <a:rPr lang="en-US" dirty="0" err="1" smtClean="0"/>
              <a:t>icro</a:t>
            </a:r>
            <a:r>
              <a:rPr lang="en-US" u="sng" dirty="0" err="1" smtClean="0"/>
              <a:t>S</a:t>
            </a:r>
            <a:r>
              <a:rPr lang="en-US" dirty="0" err="1" smtClean="0"/>
              <a:t>oft</a:t>
            </a:r>
            <a:r>
              <a:rPr lang="en-US" dirty="0" smtClean="0"/>
              <a:t> </a:t>
            </a:r>
            <a:r>
              <a:rPr lang="en-US" u="sng" dirty="0" smtClean="0"/>
              <a:t>I</a:t>
            </a:r>
            <a:r>
              <a:rPr lang="en-US" dirty="0" smtClean="0"/>
              <a:t>nstaller</a:t>
            </a:r>
          </a:p>
          <a:p>
            <a:r>
              <a:rPr lang="en-US" dirty="0" smtClean="0"/>
              <a:t>Bundles all your files into a single package</a:t>
            </a:r>
          </a:p>
          <a:p>
            <a:r>
              <a:rPr lang="en-US" dirty="0" smtClean="0"/>
              <a:t>Handles the logic of setting up your app on a machine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Web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heat.exe to start</a:t>
            </a:r>
          </a:p>
          <a:p>
            <a:pPr lvl="1"/>
            <a:r>
              <a:rPr lang="en-US" dirty="0" smtClean="0"/>
              <a:t>HINT: don’t bother with the “website” option</a:t>
            </a:r>
          </a:p>
          <a:p>
            <a:r>
              <a:rPr lang="en-US" dirty="0" smtClean="0"/>
              <a:t>Edit the directory references</a:t>
            </a:r>
          </a:p>
          <a:p>
            <a:r>
              <a:rPr lang="en-US" dirty="0" smtClean="0"/>
              <a:t>Add reference to WixIisExtension.dll</a:t>
            </a:r>
          </a:p>
          <a:p>
            <a:r>
              <a:rPr lang="en-US" dirty="0" smtClean="0"/>
              <a:t>Point &lt;</a:t>
            </a:r>
            <a:r>
              <a:rPr lang="en-US" dirty="0" err="1" smtClean="0"/>
              <a:t>iis:WebVirtualDir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Set &lt;</a:t>
            </a:r>
            <a:r>
              <a:rPr lang="en-US" dirty="0" err="1" smtClean="0"/>
              <a:t>iis:WebApplication</a:t>
            </a:r>
            <a:r>
              <a:rPr lang="en-US" dirty="0" smtClean="0"/>
              <a:t>&gt;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Deploying Web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each app in a separate </a:t>
            </a:r>
            <a:r>
              <a:rPr lang="en-US" dirty="0" err="1" smtClean="0"/>
              <a:t>wxs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IIS Service Host</a:t>
            </a:r>
          </a:p>
          <a:p>
            <a:pPr lvl="1"/>
            <a:r>
              <a:rPr lang="en-US" dirty="0" smtClean="0"/>
              <a:t>Web UI</a:t>
            </a:r>
          </a:p>
          <a:p>
            <a:pPr lvl="1"/>
            <a:r>
              <a:rPr lang="en-US" dirty="0" smtClean="0"/>
              <a:t>Admin Web UI</a:t>
            </a:r>
          </a:p>
          <a:p>
            <a:r>
              <a:rPr lang="en-US" dirty="0" smtClean="0"/>
              <a:t>During Dev/QA, use </a:t>
            </a:r>
            <a:r>
              <a:rPr lang="en-US" dirty="0" err="1" smtClean="0"/>
              <a:t>WiX</a:t>
            </a:r>
            <a:r>
              <a:rPr lang="en-US" dirty="0" smtClean="0"/>
              <a:t> to simplify deployment of releases</a:t>
            </a:r>
          </a:p>
          <a:p>
            <a:pPr lvl="1"/>
            <a:r>
              <a:rPr lang="en-US" dirty="0" smtClean="0"/>
              <a:t>Generate and build </a:t>
            </a:r>
            <a:r>
              <a:rPr lang="en-US" dirty="0" err="1" smtClean="0"/>
              <a:t>WiX</a:t>
            </a:r>
            <a:r>
              <a:rPr lang="en-US" dirty="0" smtClean="0"/>
              <a:t> during TFS Team Build</a:t>
            </a:r>
          </a:p>
          <a:p>
            <a:pPr lvl="1"/>
            <a:r>
              <a:rPr lang="en-US" dirty="0" smtClean="0"/>
              <a:t>Use &lt;Target Name=“</a:t>
            </a:r>
            <a:r>
              <a:rPr lang="en-US" dirty="0" err="1" smtClean="0"/>
              <a:t>AfterCompile</a:t>
            </a:r>
            <a:r>
              <a:rPr lang="en-US" dirty="0" smtClean="0"/>
              <a:t>”&gt; or </a:t>
            </a:r>
            <a:br>
              <a:rPr lang="en-US" dirty="0" smtClean="0"/>
            </a:br>
            <a:r>
              <a:rPr lang="en-US" dirty="0" smtClean="0"/>
              <a:t>&lt;Target Name=“</a:t>
            </a:r>
            <a:r>
              <a:rPr lang="en-US" dirty="0" err="1" smtClean="0"/>
              <a:t>PackageBinaries</a:t>
            </a:r>
            <a:r>
              <a:rPr lang="en-US" dirty="0" smtClean="0"/>
              <a:t>”&gt;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web app installer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setup.exe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Setup.exe is the “</a:t>
            </a:r>
            <a:r>
              <a:rPr lang="en-US" dirty="0" err="1" smtClean="0"/>
              <a:t>bootstrapper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Installs pre-requisites</a:t>
            </a:r>
          </a:p>
          <a:p>
            <a:r>
              <a:rPr lang="en-US" dirty="0" err="1" smtClean="0"/>
              <a:t>Bootstrapper</a:t>
            </a:r>
            <a:r>
              <a:rPr lang="en-US" dirty="0" smtClean="0"/>
              <a:t> Manifest Generator</a:t>
            </a:r>
          </a:p>
          <a:p>
            <a:pPr lvl="1"/>
            <a:r>
              <a:rPr lang="en-US" dirty="0" smtClean="0"/>
              <a:t>By David </a:t>
            </a:r>
            <a:r>
              <a:rPr lang="en-US" dirty="0" err="1" smtClean="0"/>
              <a:t>Guyer</a:t>
            </a:r>
            <a:endParaRPr lang="en-US" dirty="0" smtClean="0"/>
          </a:p>
          <a:p>
            <a:pPr lvl="1"/>
            <a:r>
              <a:rPr lang="en-US" dirty="0" smtClean="0"/>
              <a:t>VS2005</a:t>
            </a:r>
            <a:br>
              <a:rPr lang="en-US" dirty="0" smtClean="0"/>
            </a:br>
            <a:r>
              <a:rPr lang="en-US" dirty="0" smtClean="0"/>
              <a:t>http://www.codeplex.com/bmg</a:t>
            </a:r>
          </a:p>
          <a:p>
            <a:pPr lvl="1"/>
            <a:r>
              <a:rPr lang="en-US" dirty="0" smtClean="0"/>
              <a:t>VS2008 (beta)</a:t>
            </a:r>
            <a:br>
              <a:rPr lang="en-US" dirty="0" smtClean="0"/>
            </a:br>
            <a:r>
              <a:rPr lang="en-US" dirty="0" smtClean="0"/>
              <a:t>http://www.codeplex.com/bmg/Release/</a:t>
            </a:r>
            <a:br>
              <a:rPr lang="en-US" dirty="0" smtClean="0"/>
            </a:br>
            <a:r>
              <a:rPr lang="en-US" dirty="0" err="1" smtClean="0"/>
              <a:t>ProjectReleases.aspx?ReleaseId</a:t>
            </a:r>
            <a:r>
              <a:rPr lang="en-US" dirty="0" smtClean="0"/>
              <a:t>=10652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setup.exe </a:t>
            </a:r>
            <a:r>
              <a:rPr lang="en-US" dirty="0" err="1" smtClean="0"/>
              <a:t>bootstrapper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BMG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BMG</a:t>
            </a:r>
          </a:p>
          <a:p>
            <a:r>
              <a:rPr lang="en-US" dirty="0" smtClean="0"/>
              <a:t>Choose New Project…</a:t>
            </a:r>
          </a:p>
          <a:p>
            <a:r>
              <a:rPr lang="en-US" dirty="0" smtClean="0"/>
              <a:t>Choose “</a:t>
            </a:r>
            <a:r>
              <a:rPr lang="en-US" dirty="0" err="1" smtClean="0"/>
              <a:t>MSBuild</a:t>
            </a:r>
            <a:r>
              <a:rPr lang="en-US" dirty="0" smtClean="0"/>
              <a:t>” project type</a:t>
            </a:r>
          </a:p>
          <a:p>
            <a:r>
              <a:rPr lang="en-US" dirty="0" smtClean="0"/>
              <a:t>Point BMG at your existing MSI</a:t>
            </a:r>
          </a:p>
          <a:p>
            <a:r>
              <a:rPr lang="en-US" dirty="0" smtClean="0"/>
              <a:t>Choose the prerequisites</a:t>
            </a:r>
          </a:p>
          <a:p>
            <a:pPr lvl="1"/>
            <a:r>
              <a:rPr lang="en-US" dirty="0" smtClean="0"/>
              <a:t>On the Packages tab</a:t>
            </a:r>
          </a:p>
          <a:p>
            <a:pPr lvl="1"/>
            <a:r>
              <a:rPr lang="en-US" dirty="0" smtClean="0"/>
              <a:t>Choose download source</a:t>
            </a:r>
          </a:p>
          <a:p>
            <a:r>
              <a:rPr lang="en-US" dirty="0" smtClean="0"/>
              <a:t>Run “Build”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Bootstrapper</a:t>
            </a:r>
            <a:r>
              <a:rPr lang="en-US" dirty="0" smtClean="0"/>
              <a:t> Manifest Generator to make a setup.exe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existing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UpgradeCode</a:t>
            </a:r>
            <a:endParaRPr lang="en-US" dirty="0" smtClean="0"/>
          </a:p>
          <a:p>
            <a:r>
              <a:rPr lang="en-US" dirty="0" smtClean="0"/>
              <a:t>Major Upgrades</a:t>
            </a:r>
          </a:p>
          <a:p>
            <a:r>
              <a:rPr lang="en-US" dirty="0" smtClean="0"/>
              <a:t>Minor Upgrades</a:t>
            </a:r>
          </a:p>
          <a:p>
            <a:r>
              <a:rPr lang="en-US" dirty="0" smtClean="0"/>
              <a:t>Uninstall </a:t>
            </a:r>
            <a:r>
              <a:rPr lang="en-US" smtClean="0"/>
              <a:t>existing versions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413" y="1576388"/>
            <a:ext cx="7369175" cy="2132418"/>
          </a:xfrm>
        </p:spPr>
        <p:txBody>
          <a:bodyPr/>
          <a:lstStyle/>
          <a:p>
            <a:r>
              <a:rPr lang="en-US" dirty="0" smtClean="0"/>
              <a:t>Set Id=“*”</a:t>
            </a:r>
          </a:p>
          <a:p>
            <a:pPr lvl="1"/>
            <a:r>
              <a:rPr lang="en-US" dirty="0" smtClean="0"/>
              <a:t>Auto generates a new id on compile</a:t>
            </a:r>
          </a:p>
          <a:p>
            <a:r>
              <a:rPr lang="en-US" dirty="0" smtClean="0"/>
              <a:t>Never change your upgrade code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3174" y="3375355"/>
            <a:ext cx="55245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Upgrade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467" y="1078953"/>
            <a:ext cx="7369175" cy="2403081"/>
          </a:xfrm>
        </p:spPr>
        <p:txBody>
          <a:bodyPr/>
          <a:lstStyle/>
          <a:p>
            <a:r>
              <a:rPr lang="en-US" dirty="0" smtClean="0"/>
              <a:t>&lt;Upgrade&gt; 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UpgradeVersion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InstallExecuteSequence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Set </a:t>
            </a:r>
            <a:r>
              <a:rPr lang="en-US" dirty="0" err="1" smtClean="0"/>
              <a:t>IncludeMaximum</a:t>
            </a:r>
            <a:r>
              <a:rPr lang="en-US" dirty="0" smtClean="0"/>
              <a:t> to “yes” to always uninstall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4915" y="3635808"/>
            <a:ext cx="526732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 for Vista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 a UAC elevation prompt </a:t>
            </a:r>
          </a:p>
          <a:p>
            <a:r>
              <a:rPr lang="en-US" dirty="0" smtClean="0"/>
              <a:t>&lt;Property Id="ALLUSERS"&gt;1&lt;/Property&gt;</a:t>
            </a:r>
          </a:p>
          <a:p>
            <a:r>
              <a:rPr lang="en-US" dirty="0" smtClean="0"/>
              <a:t>Very helpful when you need to write to HKLM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for installing your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(aka. No installer)</a:t>
            </a:r>
          </a:p>
          <a:p>
            <a:pPr lvl="1"/>
            <a:r>
              <a:rPr lang="en-US" dirty="0" err="1" smtClean="0"/>
              <a:t>XCopy</a:t>
            </a:r>
            <a:r>
              <a:rPr lang="en-US" dirty="0" smtClean="0"/>
              <a:t> Deployment</a:t>
            </a:r>
          </a:p>
          <a:p>
            <a:pPr lvl="1"/>
            <a:r>
              <a:rPr lang="en-US" dirty="0" smtClean="0"/>
              <a:t>Distribute a zip file</a:t>
            </a:r>
          </a:p>
          <a:p>
            <a:r>
              <a:rPr lang="en-US" dirty="0" smtClean="0"/>
              <a:t>Uncomfortable</a:t>
            </a:r>
          </a:p>
          <a:p>
            <a:pPr lvl="1"/>
            <a:r>
              <a:rPr lang="en-US" dirty="0" smtClean="0"/>
              <a:t>Visual Studio Setup &amp; Deploy Packages</a:t>
            </a:r>
          </a:p>
          <a:p>
            <a:r>
              <a:rPr lang="en-US" dirty="0" smtClean="0"/>
              <a:t>Full-featured</a:t>
            </a:r>
          </a:p>
          <a:p>
            <a:pPr lvl="1"/>
            <a:r>
              <a:rPr lang="en-US" dirty="0" err="1" smtClean="0"/>
              <a:t>InstallShield</a:t>
            </a:r>
            <a:endParaRPr lang="en-US" dirty="0" smtClean="0"/>
          </a:p>
          <a:p>
            <a:pPr lvl="1"/>
            <a:r>
              <a:rPr lang="en-US" dirty="0" smtClean="0"/>
              <a:t>WiX</a:t>
            </a:r>
          </a:p>
          <a:p>
            <a:pPr lvl="1"/>
            <a:r>
              <a:rPr lang="en-US" dirty="0" smtClean="0"/>
              <a:t>WISE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registry key in HKLM during setup</a:t>
            </a:r>
          </a:p>
          <a:p>
            <a:r>
              <a:rPr lang="en-US" dirty="0" smtClean="0"/>
              <a:t>Run on Vista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ICE = Internal Consistency Evaluator</a:t>
            </a:r>
          </a:p>
          <a:p>
            <a:pPr lvl="1"/>
            <a:r>
              <a:rPr lang="en-US" dirty="0" smtClean="0"/>
              <a:t>Find problems in your installer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speaker</a:t>
            </a:r>
            <a:endParaRPr lang="en-US" dirty="0"/>
          </a:p>
        </p:txBody>
      </p:sp>
      <p:cxnSp>
        <p:nvCxnSpPr>
          <p:cNvPr id="203782" name="AutoShape 6"/>
          <p:cNvCxnSpPr>
            <a:cxnSpLocks noChangeShapeType="1"/>
          </p:cNvCxnSpPr>
          <p:nvPr/>
        </p:nvCxnSpPr>
        <p:spPr bwMode="auto">
          <a:xfrm>
            <a:off x="604838" y="1019175"/>
            <a:ext cx="774858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14400" y="2306970"/>
            <a:ext cx="7369175" cy="374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79" tIns="44448" rIns="90379" bIns="44448" numCol="1" anchor="t" anchorCtr="0" compatLnSpc="1">
            <a:prstTxWarp prst="textNoShape">
              <a:avLst/>
            </a:prstTxWarp>
          </a:bodyPr>
          <a:lstStyle/>
          <a:p>
            <a:pPr marL="431800" marR="0" lvl="0" indent="-431800" algn="l" defTabSz="896938" rtl="0" eaLnBrk="0" fontAlgn="base" latinLnBrk="0" hangingPunct="0">
              <a:lnSpc>
                <a:spcPct val="9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Owner, Benjamin Day Consulting, Inc.</a:t>
            </a:r>
          </a:p>
          <a:p>
            <a:pPr marL="763588" marR="0" lvl="1" indent="-225425" algn="l" defTabSz="8969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  <a:buClrTx/>
              <a:buSzPct val="100000"/>
              <a:buFontTx/>
              <a:buChar char="–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Email: </a:t>
            </a:r>
            <a:r>
              <a:rPr kumimoji="0" lang="en-US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hlinkClick r:id="rId3"/>
              </a:rPr>
              <a:t>benday@benday.com</a:t>
            </a:r>
            <a:endParaRPr kumimoji="0" lang="en-US" sz="21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63588" marR="0" lvl="1" indent="-225425" algn="l" defTabSz="8969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  <a:buClrTx/>
              <a:buSzPct val="100000"/>
              <a:buFontTx/>
              <a:buChar char="–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Web: </a:t>
            </a:r>
            <a:r>
              <a:rPr kumimoji="0" lang="en-US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hlinkClick r:id="rId4"/>
              </a:rPr>
              <a:t>http://www.benday.com</a:t>
            </a:r>
            <a:endParaRPr kumimoji="0" lang="en-US" sz="21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63588" marR="0" lvl="1" indent="-225425" algn="l" defTabSz="8969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  <a:buClrTx/>
              <a:buSzPct val="100000"/>
              <a:buFontTx/>
              <a:buChar char="–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Blog: </a:t>
            </a:r>
            <a:r>
              <a:rPr kumimoji="0" lang="en-US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hlinkClick r:id="rId5"/>
              </a:rPr>
              <a:t>http://blog.benday.com</a:t>
            </a:r>
            <a:endParaRPr kumimoji="0" lang="en-US" sz="21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431800" marR="0" lvl="0" indent="-431800" algn="l" defTabSz="896938" rtl="0" eaLnBrk="0" fontAlgn="base" latinLnBrk="0" hangingPunct="0">
              <a:lnSpc>
                <a:spcPct val="9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Trainer</a:t>
            </a:r>
          </a:p>
          <a:p>
            <a:pPr marL="763588" marR="0" lvl="1" indent="-225425" algn="l" defTabSz="8969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  <a:buClrTx/>
              <a:buSzPct val="100000"/>
              <a:buFontTx/>
              <a:buChar char="–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Visual Studio Team System, Team Foundation Server</a:t>
            </a:r>
          </a:p>
          <a:p>
            <a:pPr marL="431800" marR="0" lvl="0" indent="-431800" algn="l" defTabSz="896938" rtl="0" eaLnBrk="0" fontAlgn="base" latinLnBrk="0" hangingPunct="0">
              <a:lnSpc>
                <a:spcPct val="9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MVP for C#</a:t>
            </a:r>
          </a:p>
          <a:p>
            <a:pPr marL="431800" marR="0" lvl="0" indent="-431800" algn="l" defTabSz="896938" rtl="0" eaLnBrk="0" fontAlgn="base" latinLnBrk="0" hangingPunct="0">
              <a:lnSpc>
                <a:spcPct val="9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VSTS/TFS Customer Advisory Council</a:t>
            </a:r>
          </a:p>
          <a:p>
            <a:pPr marL="431800" marR="0" lvl="0" indent="-431800" algn="l" defTabSz="896938" rtl="0" eaLnBrk="0" fontAlgn="base" latinLnBrk="0" hangingPunct="0">
              <a:lnSpc>
                <a:spcPct val="90000"/>
              </a:lnSpc>
              <a:spcBef>
                <a:spcPct val="10000"/>
              </a:spcBef>
              <a:spcAft>
                <a:spcPct val="15000"/>
              </a:spcAft>
              <a:buClrTx/>
              <a:buSzPct val="75000"/>
              <a:buFont typeface="Wingdings" pitchFamily="1" charset="2"/>
              <a:buChar char="l"/>
              <a:tabLst>
                <a:tab pos="1387475" algn="l"/>
                <a:tab pos="1706563" algn="l"/>
                <a:tab pos="2079625" algn="l"/>
              </a:tabLst>
              <a:defRPr/>
            </a:pPr>
            <a:r>
              <a:rPr kumimoji="0" lang="en-US" sz="2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Leader of Beantown.NET INETA User Group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4" descr="benday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09800" y="1290970"/>
            <a:ext cx="44958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an installer do for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413" y="1576387"/>
            <a:ext cx="7369175" cy="4888207"/>
          </a:xfrm>
        </p:spPr>
        <p:txBody>
          <a:bodyPr/>
          <a:lstStyle/>
          <a:p>
            <a:r>
              <a:rPr lang="en-US" dirty="0" smtClean="0"/>
              <a:t>Install &amp; Uninstall</a:t>
            </a:r>
          </a:p>
          <a:p>
            <a:r>
              <a:rPr lang="en-US" dirty="0" smtClean="0"/>
              <a:t>Registry keys</a:t>
            </a:r>
          </a:p>
          <a:p>
            <a:r>
              <a:rPr lang="en-US" dirty="0" smtClean="0"/>
              <a:t>Folder paths</a:t>
            </a:r>
          </a:p>
          <a:p>
            <a:r>
              <a:rPr lang="en-US" dirty="0" smtClean="0"/>
              <a:t>COM registration</a:t>
            </a:r>
          </a:p>
          <a:p>
            <a:r>
              <a:rPr lang="en-US" dirty="0" smtClean="0"/>
              <a:t>Update logic</a:t>
            </a:r>
          </a:p>
          <a:p>
            <a:r>
              <a:rPr lang="en-US" dirty="0" smtClean="0"/>
              <a:t>Program menu shortcuts</a:t>
            </a:r>
          </a:p>
          <a:p>
            <a:endParaRPr lang="en-US" dirty="0"/>
          </a:p>
          <a:p>
            <a:r>
              <a:rPr lang="en-US" dirty="0" smtClean="0"/>
              <a:t>Way too hard for a non-technical user</a:t>
            </a:r>
          </a:p>
          <a:p>
            <a:r>
              <a:rPr lang="en-US" dirty="0" smtClean="0"/>
              <a:t>Non-repeatable without an automated installer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WiX?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W</a:t>
            </a:r>
            <a:r>
              <a:rPr lang="en-US" dirty="0" smtClean="0"/>
              <a:t>indows </a:t>
            </a:r>
            <a:r>
              <a:rPr lang="en-US" b="1" u="sng" dirty="0" smtClean="0"/>
              <a:t>I</a:t>
            </a:r>
            <a:r>
              <a:rPr lang="en-US" dirty="0" smtClean="0"/>
              <a:t>nstaller </a:t>
            </a:r>
            <a:r>
              <a:rPr lang="en-US" b="1" u="sng" dirty="0" smtClean="0"/>
              <a:t>X</a:t>
            </a:r>
            <a:r>
              <a:rPr lang="en-US" dirty="0" smtClean="0"/>
              <a:t>ml</a:t>
            </a:r>
          </a:p>
          <a:p>
            <a:r>
              <a:rPr lang="en-US" dirty="0" smtClean="0"/>
              <a:t>Xml to describe Windows Installer MSI’s</a:t>
            </a:r>
          </a:p>
          <a:p>
            <a:r>
              <a:rPr lang="en-US" dirty="0" smtClean="0"/>
              <a:t>Developed by Microsoft </a:t>
            </a:r>
          </a:p>
          <a:p>
            <a:pPr lvl="1"/>
            <a:r>
              <a:rPr lang="en-US" dirty="0" smtClean="0"/>
              <a:t>Around 1999</a:t>
            </a:r>
          </a:p>
          <a:p>
            <a:r>
              <a:rPr lang="en-US" dirty="0" smtClean="0"/>
              <a:t>Released to Open Source in April 2004</a:t>
            </a:r>
          </a:p>
          <a:p>
            <a:r>
              <a:rPr lang="en-US" dirty="0" smtClean="0"/>
              <a:t>Mostly written by Rob </a:t>
            </a:r>
            <a:r>
              <a:rPr lang="en-US" dirty="0" err="1" smtClean="0"/>
              <a:t>Mensching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http://robmensching.com/</a:t>
            </a:r>
            <a:endParaRPr lang="en-US" dirty="0" smtClean="0"/>
          </a:p>
          <a:p>
            <a:r>
              <a:rPr lang="en-US" b="1" dirty="0" smtClean="0">
                <a:hlinkClick r:id="rId3"/>
              </a:rPr>
              <a:t>http://wix.sourceforge.net/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WiX is not dead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Sourceforge</a:t>
            </a:r>
            <a:r>
              <a:rPr lang="en-US" dirty="0" smtClean="0"/>
              <a:t> site hasn’t been updated for about a year</a:t>
            </a:r>
          </a:p>
          <a:p>
            <a:r>
              <a:rPr lang="en-US" dirty="0" smtClean="0"/>
              <a:t>Weekly drops are still getting made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http://wix.sourceforge.net/releases/</a:t>
            </a:r>
            <a:endParaRPr lang="en-US" dirty="0" smtClean="0"/>
          </a:p>
          <a:p>
            <a:r>
              <a:rPr lang="en-US" dirty="0" smtClean="0"/>
              <a:t>Visual Studio setup is written in WiX</a:t>
            </a:r>
          </a:p>
          <a:p>
            <a:r>
              <a:rPr lang="en-US" dirty="0" smtClean="0"/>
              <a:t>WiX will be included as a project type in Rosario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get started?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http://wix.sourceforge.net/releases/</a:t>
            </a:r>
            <a:endParaRPr lang="en-US" dirty="0" smtClean="0"/>
          </a:p>
          <a:p>
            <a:r>
              <a:rPr lang="en-US" dirty="0" smtClean="0"/>
              <a:t>Download &amp; install the latest 3.0.* release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Ok.  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VSLive2004">
  <a:themeElements>
    <a:clrScheme name="">
      <a:dk1>
        <a:srgbClr val="000000"/>
      </a:dk1>
      <a:lt1>
        <a:srgbClr val="FFFFFF"/>
      </a:lt1>
      <a:dk2>
        <a:srgbClr val="000080"/>
      </a:dk2>
      <a:lt2>
        <a:srgbClr val="FFFF00"/>
      </a:lt2>
      <a:accent1>
        <a:srgbClr val="000080"/>
      </a:accent1>
      <a:accent2>
        <a:srgbClr val="3333CC"/>
      </a:accent2>
      <a:accent3>
        <a:srgbClr val="AAAAC0"/>
      </a:accent3>
      <a:accent4>
        <a:srgbClr val="DADADA"/>
      </a:accent4>
      <a:accent5>
        <a:srgbClr val="AAAAC0"/>
      </a:accent5>
      <a:accent6>
        <a:srgbClr val="2D2DB9"/>
      </a:accent6>
      <a:hlink>
        <a:srgbClr val="6699FF"/>
      </a:hlink>
      <a:folHlink>
        <a:srgbClr val="CC0000"/>
      </a:folHlink>
    </a:clrScheme>
    <a:fontScheme name="VSLive2004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Console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Console" pitchFamily="49" charset="0"/>
          </a:defRPr>
        </a:defPPr>
      </a:lstStyle>
    </a:lnDef>
  </a:objectDefaults>
  <a:extraClrSchemeLst>
    <a:extraClrScheme>
      <a:clrScheme name="VSLive2004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Live2004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Live2004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Live2004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Live2004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Live2004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Live2004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2665</TotalTime>
  <Words>1195</Words>
  <Application>Microsoft PowerPoint</Application>
  <PresentationFormat>On-screen Show (4:3)</PresentationFormat>
  <Paragraphs>279</Paragraphs>
  <Slides>42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1_VSLive2004</vt:lpstr>
      <vt:lpstr>Win &amp; Web App Installers with WiX</vt:lpstr>
      <vt:lpstr>About the speaker</vt:lpstr>
      <vt:lpstr>What is an installer?</vt:lpstr>
      <vt:lpstr>Options for installing your app</vt:lpstr>
      <vt:lpstr>What does an installer do for you?</vt:lpstr>
      <vt:lpstr>What is WiX?</vt:lpstr>
      <vt:lpstr>WiX is not dead</vt:lpstr>
      <vt:lpstr>How do you get started?</vt:lpstr>
      <vt:lpstr>Ok.  Now what?</vt:lpstr>
      <vt:lpstr>WiX Projects in Visual Studio</vt:lpstr>
      <vt:lpstr>Votive Projects</vt:lpstr>
      <vt:lpstr>Votive Project Types</vt:lpstr>
      <vt:lpstr>Other tools that comes with WiX</vt:lpstr>
      <vt:lpstr>Basic WiX Elements</vt:lpstr>
      <vt:lpstr>&lt;Product&gt;</vt:lpstr>
      <vt:lpstr>Demo</vt:lpstr>
      <vt:lpstr>Defining the user interface</vt:lpstr>
      <vt:lpstr>Demo</vt:lpstr>
      <vt:lpstr>Customizing Folder Structure</vt:lpstr>
      <vt:lpstr>Directories, Components, &amp; Files</vt:lpstr>
      <vt:lpstr>Demo</vt:lpstr>
      <vt:lpstr>Program Menu Shortcuts</vt:lpstr>
      <vt:lpstr>Create Start Menu  Folders &amp; Shortcuts</vt:lpstr>
      <vt:lpstr>BUG FIX!</vt:lpstr>
      <vt:lpstr>Add Icons To Shortcuts</vt:lpstr>
      <vt:lpstr>Demo</vt:lpstr>
      <vt:lpstr>More UI Customization</vt:lpstr>
      <vt:lpstr>Still More UI Customization</vt:lpstr>
      <vt:lpstr>Demo</vt:lpstr>
      <vt:lpstr>Installing Web Apps</vt:lpstr>
      <vt:lpstr>Tips for Deploying Web Apps</vt:lpstr>
      <vt:lpstr>Demo</vt:lpstr>
      <vt:lpstr>What’s the setup.exe for?</vt:lpstr>
      <vt:lpstr>Create a setup.exe bootstrapper with BMG</vt:lpstr>
      <vt:lpstr>Demo</vt:lpstr>
      <vt:lpstr>Updating existing apps</vt:lpstr>
      <vt:lpstr>Best Practice</vt:lpstr>
      <vt:lpstr>Upgrade Syntax</vt:lpstr>
      <vt:lpstr>Tip for Vista</vt:lpstr>
      <vt:lpstr>Demo</vt:lpstr>
      <vt:lpstr>Miscellaneous</vt:lpstr>
      <vt:lpstr>About the speaker</vt:lpstr>
    </vt:vector>
  </TitlesOfParts>
  <Company>Fawcette Technical Publications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Title</dc:title>
  <dc:subject>MGB 2003</dc:subject>
  <dc:creator>llloyd</dc:creator>
  <dc:description>Template design: aliciad_x000d_
Formatter:_x000d_
Event Date:_x000d_
Event Location:_x000d_
Speech Length:_x000d_
Audience:_x000d_
Key Topics:</dc:description>
  <cp:lastModifiedBy>benday</cp:lastModifiedBy>
  <cp:revision>118</cp:revision>
  <dcterms:created xsi:type="dcterms:W3CDTF">2004-06-15T18:50:25Z</dcterms:created>
  <dcterms:modified xsi:type="dcterms:W3CDTF">2008-05-15T13:30:49Z</dcterms:modified>
</cp:coreProperties>
</file>