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  <p:sldMasterId id="2147483694" r:id="rId2"/>
    <p:sldMasterId id="2147483709" r:id="rId3"/>
    <p:sldMasterId id="2147483721" r:id="rId4"/>
    <p:sldMasterId id="2147483760" r:id="rId5"/>
    <p:sldMasterId id="2147483776" r:id="rId6"/>
    <p:sldMasterId id="2147483810" r:id="rId7"/>
  </p:sldMasterIdLst>
  <p:notesMasterIdLst>
    <p:notesMasterId r:id="rId68"/>
  </p:notesMasterIdLst>
  <p:handoutMasterIdLst>
    <p:handoutMasterId r:id="rId69"/>
  </p:handoutMasterIdLst>
  <p:sldIdLst>
    <p:sldId id="337" r:id="rId8"/>
    <p:sldId id="338" r:id="rId9"/>
    <p:sldId id="339" r:id="rId10"/>
    <p:sldId id="303" r:id="rId11"/>
    <p:sldId id="262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04" r:id="rId22"/>
    <p:sldId id="324" r:id="rId23"/>
    <p:sldId id="307" r:id="rId24"/>
    <p:sldId id="326" r:id="rId25"/>
    <p:sldId id="325" r:id="rId26"/>
    <p:sldId id="327" r:id="rId27"/>
    <p:sldId id="306" r:id="rId28"/>
    <p:sldId id="330" r:id="rId29"/>
    <p:sldId id="308" r:id="rId30"/>
    <p:sldId id="329" r:id="rId31"/>
    <p:sldId id="309" r:id="rId32"/>
    <p:sldId id="331" r:id="rId33"/>
    <p:sldId id="332" r:id="rId34"/>
    <p:sldId id="333" r:id="rId35"/>
    <p:sldId id="334" r:id="rId36"/>
    <p:sldId id="310" r:id="rId37"/>
    <p:sldId id="336" r:id="rId38"/>
    <p:sldId id="313" r:id="rId39"/>
    <p:sldId id="335" r:id="rId40"/>
    <p:sldId id="314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5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3" r:id="rId62"/>
    <p:sldId id="297" r:id="rId63"/>
    <p:sldId id="299" r:id="rId64"/>
    <p:sldId id="300" r:id="rId65"/>
    <p:sldId id="301" r:id="rId66"/>
    <p:sldId id="302" r:id="rId6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09E616-2274-4EB2-AED5-56DF5673F7E3}">
          <p14:sldIdLst>
            <p14:sldId id="337"/>
            <p14:sldId id="338"/>
            <p14:sldId id="339"/>
          </p14:sldIdLst>
        </p14:section>
        <p14:section name="Overview" id="{2257874B-8DEE-40A8-8280-71AA21AA800B}">
          <p14:sldIdLst>
            <p14:sldId id="303"/>
            <p14:sldId id="262"/>
          </p14:sldIdLst>
        </p14:section>
        <p14:section name="Intro &amp; Rules" id="{6EEBD27B-9253-4CA3-A93D-0DA519B8F7BB}">
          <p14:sldIdLst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The Show" id="{80785B04-C9D1-476A-9A5C-FECD813818B6}">
          <p14:sldIdLst>
            <p14:sldId id="304"/>
            <p14:sldId id="324"/>
            <p14:sldId id="307"/>
            <p14:sldId id="326"/>
            <p14:sldId id="325"/>
            <p14:sldId id="327"/>
            <p14:sldId id="306"/>
            <p14:sldId id="330"/>
            <p14:sldId id="308"/>
            <p14:sldId id="329"/>
            <p14:sldId id="309"/>
            <p14:sldId id="331"/>
            <p14:sldId id="332"/>
            <p14:sldId id="333"/>
            <p14:sldId id="334"/>
            <p14:sldId id="310"/>
            <p14:sldId id="336"/>
            <p14:sldId id="313"/>
            <p14:sldId id="335"/>
            <p14:sldId id="314"/>
          </p14:sldIdLst>
        </p14:section>
        <p14:section name="DevOps" id="{9EC2DC14-A0D2-49B4-BBF6-3EB99C2A9888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84"/>
            <p14:sldId id="285"/>
            <p14:sldId id="286"/>
            <p14:sldId id="287"/>
            <p14:sldId id="288"/>
          </p14:sldIdLst>
        </p14:section>
        <p14:section name="Migrations" id="{E1D147AE-E6BD-4BE2-8290-CDC00324F8B8}">
          <p14:sldIdLst>
            <p14:sldId id="289"/>
            <p14:sldId id="290"/>
            <p14:sldId id="291"/>
            <p14:sldId id="293"/>
            <p14:sldId id="297"/>
            <p14:sldId id="299"/>
            <p14:sldId id="300"/>
          </p14:sldIdLst>
        </p14:section>
        <p14:section name="Outro" id="{EF921BB3-811A-455F-9894-3733EB4751CB}">
          <p14:sldIdLst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13F"/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3" autoAdjust="0"/>
    <p:restoredTop sz="87600" autoAdjust="0"/>
  </p:normalViewPr>
  <p:slideViewPr>
    <p:cSldViewPr>
      <p:cViewPr varScale="1">
        <p:scale>
          <a:sx n="119" d="100"/>
          <a:sy n="119" d="100"/>
        </p:scale>
        <p:origin x="57" y="144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da\Dropbox\projects\PluralSight\devops-skills-with-vs2015-tfs2015\courseware\gerald-weinberg-multitas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A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C-4B24-BE33-66E95725F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Task B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C-4B24-BE33-66E95725F0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Task C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C-4B24-BE33-66E95725F0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Task D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0C-4B24-BE33-66E95725F0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Task E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C-4B24-BE33-66E95725F0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0C-4B24-BE33-66E95725F0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</c:v>
                </c:pt>
                <c:pt idx="1">
                  <c:v>0.19999999999999996</c:v>
                </c:pt>
                <c:pt idx="2">
                  <c:v>0.39999999999999991</c:v>
                </c:pt>
                <c:pt idx="3">
                  <c:v>0.6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0C-4B24-BE33-66E95725F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19373824"/>
        <c:axId val="-2035179952"/>
      </c:barChart>
      <c:catAx>
        <c:axId val="181937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179952"/>
        <c:crosses val="autoZero"/>
        <c:auto val="1"/>
        <c:lblAlgn val="ctr"/>
        <c:lblOffset val="100"/>
        <c:noMultiLvlLbl val="0"/>
      </c:catAx>
      <c:valAx>
        <c:axId val="-2035179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193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118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8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07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373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4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593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953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244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2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322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37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8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704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231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40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48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14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7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155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00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3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94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9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425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79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53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41833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59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3603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8131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40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1371600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1371600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37654" y="1485307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666049" y="1371600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2443573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2443573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37654" y="2557281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66049" y="2443573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3515547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" y="3515547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537654" y="3629254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666049" y="3515547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390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6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79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6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71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11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7191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60220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57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20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84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466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6816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889" y="437386"/>
            <a:ext cx="8084228" cy="327848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33650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|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476624" cy="51435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5528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  <p:bldP spid="9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82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3999" cy="5143500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48575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 (original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592447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34021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7000747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577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no-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089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899359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2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3842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17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8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27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218902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</p:sldLayoutIdLst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329" y="4740652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69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17735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ef/efcore-and-ef6/index" TargetMode="Externa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709DA5-75EF-486E-B68F-DDF37A8A76E4}"/>
              </a:ext>
            </a:extLst>
          </p:cNvPr>
          <p:cNvSpPr/>
          <p:nvPr/>
        </p:nvSpPr>
        <p:spPr>
          <a:xfrm>
            <a:off x="1898025" y="1070314"/>
            <a:ext cx="7084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800"/>
            <a:r>
              <a:rPr lang="en-US" sz="3300" b="1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Entity Framework Core for Enterprise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0E639-B194-4572-B44F-606D2D77B5D0}"/>
              </a:ext>
            </a:extLst>
          </p:cNvPr>
          <p:cNvSpPr txBox="1"/>
          <p:nvPr/>
        </p:nvSpPr>
        <p:spPr>
          <a:xfrm>
            <a:off x="6176967" y="3631843"/>
            <a:ext cx="18133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Benjamin Day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benday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Software = </a:t>
            </a:r>
            <a:br>
              <a:rPr lang="en-US" dirty="0"/>
            </a:br>
            <a:r>
              <a:rPr lang="en-US" dirty="0"/>
              <a:t>Non-disposable software</a:t>
            </a:r>
          </a:p>
        </p:txBody>
      </p:sp>
    </p:spTree>
    <p:extLst>
      <p:ext uri="{BB962C8B-B14F-4D97-AF65-F5344CB8AC3E}">
        <p14:creationId xmlns:p14="http://schemas.microsoft.com/office/powerpoint/2010/main" val="4365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#1:</a:t>
            </a:r>
            <a:br>
              <a:rPr lang="en-US" dirty="0"/>
            </a:br>
            <a:r>
              <a:rPr lang="en-US" dirty="0"/>
              <a:t>You don’t work for EF.</a:t>
            </a:r>
            <a:br>
              <a:rPr lang="en-US" dirty="0"/>
            </a:br>
            <a:r>
              <a:rPr lang="en-US" dirty="0"/>
              <a:t>EF works for you.</a:t>
            </a:r>
          </a:p>
        </p:txBody>
      </p:sp>
    </p:spTree>
    <p:extLst>
      <p:ext uri="{BB962C8B-B14F-4D97-AF65-F5344CB8AC3E}">
        <p14:creationId xmlns:p14="http://schemas.microsoft.com/office/powerpoint/2010/main" val="407165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#2:</a:t>
            </a:r>
            <a:br>
              <a:rPr lang="en-US" dirty="0"/>
            </a:br>
            <a:r>
              <a:rPr lang="en-US" dirty="0"/>
              <a:t>Use EF for what it’s good at </a:t>
            </a:r>
            <a:br>
              <a:rPr lang="en-US" dirty="0"/>
            </a:br>
            <a:r>
              <a:rPr lang="en-US" dirty="0"/>
              <a:t>and be ready to bail out when it doesn’t.</a:t>
            </a:r>
          </a:p>
        </p:txBody>
      </p:sp>
    </p:spTree>
    <p:extLst>
      <p:ext uri="{BB962C8B-B14F-4D97-AF65-F5344CB8AC3E}">
        <p14:creationId xmlns:p14="http://schemas.microsoft.com/office/powerpoint/2010/main" val="59214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#3:</a:t>
            </a:r>
            <a:br>
              <a:rPr lang="en-US" dirty="0"/>
            </a:br>
            <a:r>
              <a:rPr lang="en-US" dirty="0"/>
              <a:t>Hide EF from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342299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#4: </a:t>
            </a:r>
            <a:br>
              <a:rPr lang="en-US" dirty="0"/>
            </a:br>
            <a:r>
              <a:rPr lang="en-US" dirty="0"/>
              <a:t>Just because you can</a:t>
            </a:r>
            <a:br>
              <a:rPr lang="en-US" dirty="0"/>
            </a:br>
            <a:r>
              <a:rPr lang="en-US" dirty="0"/>
              <a:t>doesn’t mean you should.</a:t>
            </a:r>
          </a:p>
        </p:txBody>
      </p:sp>
    </p:spTree>
    <p:extLst>
      <p:ext uri="{BB962C8B-B14F-4D97-AF65-F5344CB8AC3E}">
        <p14:creationId xmlns:p14="http://schemas.microsoft.com/office/powerpoint/2010/main" val="389347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vs. EF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feature comparison</a:t>
            </a:r>
          </a:p>
          <a:p>
            <a:pPr lvl="1"/>
            <a:r>
              <a:rPr lang="en-US" dirty="0">
                <a:hlinkClick r:id="rId2"/>
              </a:rPr>
              <a:t>https://docs.microsoft.com/en-us/ef/efcore-and-ef6/index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mostly the same</a:t>
            </a:r>
          </a:p>
          <a:p>
            <a:pPr lvl="1"/>
            <a:r>
              <a:rPr lang="en-US" dirty="0"/>
              <a:t>If you’re “code first”</a:t>
            </a:r>
          </a:p>
          <a:p>
            <a:endParaRPr lang="en-US" dirty="0"/>
          </a:p>
          <a:p>
            <a:r>
              <a:rPr lang="en-US" dirty="0"/>
              <a:t>Some things are missing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6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things that are missing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types without identity</a:t>
            </a:r>
          </a:p>
          <a:p>
            <a:pPr lvl="1"/>
            <a:r>
              <a:rPr lang="en-US" dirty="0"/>
              <a:t>Name, </a:t>
            </a:r>
            <a:r>
              <a:rPr lang="en-US" dirty="0" err="1"/>
              <a:t>PhoneNumber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Many-to-many relationships without a JOIN entity</a:t>
            </a:r>
          </a:p>
          <a:p>
            <a:endParaRPr lang="en-US" dirty="0"/>
          </a:p>
          <a:p>
            <a:r>
              <a:rPr lang="en-US" dirty="0"/>
              <a:t>Inheritance mapping only does Table-per-hierarchy (TPH)</a:t>
            </a:r>
          </a:p>
          <a:p>
            <a:pPr lvl="1"/>
            <a:r>
              <a:rPr lang="en-US" dirty="0"/>
              <a:t>No Table-per-type (TPT)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types</a:t>
            </a:r>
          </a:p>
          <a:p>
            <a:pPr lvl="1"/>
            <a:r>
              <a:rPr lang="en-US" dirty="0"/>
              <a:t>Geography &amp; Geometry</a:t>
            </a:r>
          </a:p>
          <a:p>
            <a:endParaRPr lang="en-US" dirty="0"/>
          </a:p>
          <a:p>
            <a:r>
              <a:rPr lang="en-US" dirty="0"/>
              <a:t>Saving using Stored Procedures</a:t>
            </a:r>
          </a:p>
          <a:p>
            <a:pPr lvl="1"/>
            <a:r>
              <a:rPr lang="en-US" dirty="0"/>
              <a:t>(Easily at least)</a:t>
            </a:r>
          </a:p>
          <a:p>
            <a:endParaRPr lang="en-US" dirty="0"/>
          </a:p>
          <a:p>
            <a:r>
              <a:rPr lang="en-US" dirty="0"/>
              <a:t>Raw SQL to anonymous types</a:t>
            </a:r>
          </a:p>
          <a:p>
            <a:endParaRPr lang="en-US" dirty="0"/>
          </a:p>
          <a:p>
            <a:r>
              <a:rPr lang="en-US" dirty="0"/>
              <a:t>Lazy loading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3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</a:t>
            </a:r>
          </a:p>
        </p:txBody>
      </p:sp>
    </p:spTree>
    <p:extLst>
      <p:ext uri="{BB962C8B-B14F-4D97-AF65-F5344CB8AC3E}">
        <p14:creationId xmlns:p14="http://schemas.microsoft.com/office/powerpoint/2010/main" val="398231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 has </a:t>
            </a:r>
            <a:r>
              <a:rPr lang="en-US" dirty="0" err="1"/>
              <a:t>PhoneNumbers</a:t>
            </a:r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&lt;Phone&gt;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PhoneNumbers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get; }</a:t>
            </a:r>
          </a:p>
          <a:p>
            <a:pPr lvl="1"/>
            <a:endParaRPr lang="en-US" dirty="0"/>
          </a:p>
          <a:p>
            <a:r>
              <a:rPr lang="en-US" dirty="0"/>
              <a:t>Phone has Owner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Person Owner { get; set; }</a:t>
            </a:r>
          </a:p>
          <a:p>
            <a:pPr lvl="1"/>
            <a:endParaRPr lang="en-US" dirty="0"/>
          </a:p>
          <a:p>
            <a:r>
              <a:rPr lang="en-US" dirty="0"/>
              <a:t>In EF Standard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PhoneNumbers</a:t>
            </a:r>
            <a:r>
              <a:rPr lang="en-US" dirty="0">
                <a:sym typeface="Wingdings" panose="05000000000000000000" pitchFamily="2" charset="2"/>
              </a:rPr>
              <a:t> loaded when accessed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 EF Core  </a:t>
            </a:r>
            <a:r>
              <a:rPr lang="en-US" dirty="0" err="1"/>
              <a:t>PhoneNumbers</a:t>
            </a:r>
            <a:r>
              <a:rPr lang="en-US" dirty="0">
                <a:sym typeface="Wingdings" panose="05000000000000000000" pitchFamily="2" charset="2"/>
              </a:rPr>
              <a:t> is null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3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requires explicit loading using</a:t>
            </a:r>
            <a:br>
              <a:rPr lang="en-US" dirty="0"/>
            </a:br>
            <a:r>
              <a:rPr lang="en-US" dirty="0"/>
              <a:t>Include() &amp; </a:t>
            </a:r>
            <a:r>
              <a:rPr lang="en-US" dirty="0" err="1"/>
              <a:t>ThenInclude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0225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6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1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1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1" y="3315750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Person &amp; </a:t>
            </a:r>
            <a:r>
              <a:rPr lang="en-US" dirty="0" err="1"/>
              <a:t>PhoneNumbers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531576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Principal Entity</a:t>
            </a:r>
          </a:p>
          <a:p>
            <a:pPr lvl="1"/>
            <a:r>
              <a:rPr lang="en-US" dirty="0"/>
              <a:t>Owns the primary key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endParaRPr lang="en-US" dirty="0"/>
          </a:p>
          <a:p>
            <a:r>
              <a:rPr lang="en-US" dirty="0"/>
              <a:t>Dependent Entity</a:t>
            </a:r>
          </a:p>
          <a:p>
            <a:pPr lvl="1"/>
            <a:r>
              <a:rPr lang="en-US" dirty="0"/>
              <a:t>Has foreign key</a:t>
            </a:r>
          </a:p>
          <a:p>
            <a:pPr lvl="1"/>
            <a:r>
              <a:rPr lang="en-US" dirty="0"/>
              <a:t>Child in relationship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Relationship Types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One to One</a:t>
            </a:r>
          </a:p>
          <a:p>
            <a:pPr lvl="1"/>
            <a:r>
              <a:rPr lang="en-US" dirty="0"/>
              <a:t>Navigation property</a:t>
            </a:r>
          </a:p>
          <a:p>
            <a:pPr lvl="1"/>
            <a:endParaRPr lang="en-US" dirty="0"/>
          </a:p>
          <a:p>
            <a:r>
              <a:rPr lang="en-US" dirty="0"/>
              <a:t>One to Many</a:t>
            </a:r>
          </a:p>
          <a:p>
            <a:pPr lvl="1"/>
            <a:r>
              <a:rPr lang="en-US" dirty="0"/>
              <a:t>Collection navigation property</a:t>
            </a:r>
          </a:p>
          <a:p>
            <a:pPr lvl="1"/>
            <a:endParaRPr lang="en-US" dirty="0"/>
          </a:p>
          <a:p>
            <a:r>
              <a:rPr lang="en-US" dirty="0"/>
              <a:t>Many to One</a:t>
            </a:r>
          </a:p>
          <a:p>
            <a:pPr lvl="1"/>
            <a:r>
              <a:rPr lang="en-US" dirty="0"/>
              <a:t>Inverse navigation property</a:t>
            </a:r>
          </a:p>
        </p:txBody>
      </p:sp>
    </p:spTree>
    <p:extLst>
      <p:ext uri="{BB962C8B-B14F-4D97-AF65-F5344CB8AC3E}">
        <p14:creationId xmlns:p14="http://schemas.microsoft.com/office/powerpoint/2010/main" val="427206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happens when something in a relationship is deleted?</a:t>
            </a:r>
          </a:p>
          <a:p>
            <a:endParaRPr lang="en-US" dirty="0"/>
          </a:p>
          <a:p>
            <a:r>
              <a:rPr lang="en-US" dirty="0"/>
              <a:t>Delete Types</a:t>
            </a:r>
          </a:p>
          <a:p>
            <a:pPr lvl="1"/>
            <a:r>
              <a:rPr lang="en-US" dirty="0" err="1"/>
              <a:t>Microsoft.EntityFrameworkCore.Metadata.DeleteBehavior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Cascade </a:t>
            </a:r>
            <a:r>
              <a:rPr lang="en-US" dirty="0">
                <a:sym typeface="Wingdings" panose="05000000000000000000" pitchFamily="2" charset="2"/>
              </a:rPr>
              <a:t> Delete the dependent entity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SetNull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Delete Principal, set inverse property on Dependent to null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Restrict </a:t>
            </a:r>
            <a:r>
              <a:rPr lang="en-US" dirty="0">
                <a:sym typeface="Wingdings" panose="05000000000000000000" pitchFamily="2" charset="2"/>
              </a:rPr>
              <a:t> Do nothing, delete is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2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Animals &amp; Foods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39143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people using your app without stomping on each other’s data</a:t>
            </a:r>
          </a:p>
          <a:p>
            <a:endParaRPr lang="en-US" dirty="0"/>
          </a:p>
          <a:p>
            <a:r>
              <a:rPr lang="en-US" dirty="0"/>
              <a:t>Configure using Fluent API or Attribute</a:t>
            </a:r>
          </a:p>
          <a:p>
            <a:endParaRPr lang="en-US" dirty="0"/>
          </a:p>
          <a:p>
            <a:r>
              <a:rPr lang="en-US" dirty="0"/>
              <a:t>[Timestamp] attribute</a:t>
            </a:r>
          </a:p>
          <a:p>
            <a:pPr lvl="1"/>
            <a:r>
              <a:rPr lang="en-US" dirty="0"/>
              <a:t>byte[]</a:t>
            </a:r>
          </a:p>
          <a:p>
            <a:pPr lvl="1"/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ConcurrencyCheck</a:t>
            </a:r>
            <a:r>
              <a:rPr lang="en-US" dirty="0"/>
              <a:t>] attribute</a:t>
            </a:r>
          </a:p>
          <a:p>
            <a:pPr lvl="1"/>
            <a:r>
              <a:rPr lang="en-US" dirty="0" err="1"/>
              <a:t>DateTime</a:t>
            </a:r>
            <a:r>
              <a:rPr lang="en-US" dirty="0"/>
              <a:t>, string, or </a:t>
            </a:r>
            <a:r>
              <a:rPr lang="en-US" dirty="0" err="1"/>
              <a:t>int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9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267095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 from EF 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for retrieves than for saves</a:t>
            </a:r>
          </a:p>
          <a:p>
            <a:endParaRPr lang="en-US" dirty="0"/>
          </a:p>
          <a:p>
            <a:r>
              <a:rPr lang="en-US" dirty="0"/>
              <a:t>Single result set</a:t>
            </a:r>
          </a:p>
          <a:p>
            <a:endParaRPr lang="en-US" dirty="0"/>
          </a:p>
          <a:p>
            <a:r>
              <a:rPr lang="en-US" dirty="0"/>
              <a:t>Only for mapped types (not anonymous)</a:t>
            </a:r>
          </a:p>
          <a:p>
            <a:endParaRPr lang="en-US" dirty="0"/>
          </a:p>
          <a:p>
            <a:r>
              <a:rPr lang="en-US" dirty="0"/>
              <a:t>Has to bring back all properties/fields</a:t>
            </a:r>
          </a:p>
        </p:txBody>
      </p:sp>
    </p:spTree>
    <p:extLst>
      <p:ext uri="{BB962C8B-B14F-4D97-AF65-F5344CB8AC3E}">
        <p14:creationId xmlns:p14="http://schemas.microsoft.com/office/powerpoint/2010/main" val="107473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Animals By Food 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DevOps with TFS2017</a:t>
            </a:r>
          </a:p>
          <a:p>
            <a:pPr lvl="1"/>
            <a:r>
              <a:rPr lang="en-US" dirty="0"/>
              <a:t>Coming soon!</a:t>
            </a:r>
          </a:p>
          <a:p>
            <a:endParaRPr lang="en-US" dirty="0"/>
          </a:p>
          <a:p>
            <a:r>
              <a:rPr lang="en-US" dirty="0"/>
              <a:t>DevOps with TFS2015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3" y="397035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9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Software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8708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try to model inheritance in EF</a:t>
            </a:r>
          </a:p>
          <a:p>
            <a:endParaRPr lang="en-US" dirty="0"/>
          </a:p>
          <a:p>
            <a:r>
              <a:rPr lang="en-US" dirty="0"/>
              <a:t>Hide EF behind Repository Pattern &amp; Adapter Pattern</a:t>
            </a:r>
          </a:p>
          <a:p>
            <a:pPr lvl="1"/>
            <a:r>
              <a:rPr lang="en-US" dirty="0"/>
              <a:t>Code to interfaces</a:t>
            </a:r>
          </a:p>
          <a:p>
            <a:pPr lvl="1"/>
            <a:r>
              <a:rPr lang="en-US" dirty="0"/>
              <a:t>Treat EF entities as data access objects</a:t>
            </a:r>
          </a:p>
          <a:p>
            <a:pPr lvl="1"/>
            <a:r>
              <a:rPr lang="en-US" dirty="0"/>
              <a:t>Hide your data access objects</a:t>
            </a:r>
          </a:p>
          <a:p>
            <a:pPr lvl="1"/>
            <a:endParaRPr lang="en-US" dirty="0"/>
          </a:p>
          <a:p>
            <a:r>
              <a:rPr lang="en-US" dirty="0"/>
              <a:t>Write unit tests</a:t>
            </a:r>
          </a:p>
          <a:p>
            <a:pPr lvl="1"/>
            <a:r>
              <a:rPr lang="en-US" dirty="0"/>
              <a:t>Unit tests are not Integration tests</a:t>
            </a:r>
          </a:p>
          <a:p>
            <a:pPr lvl="1"/>
            <a:endParaRPr lang="en-US" dirty="0"/>
          </a:p>
          <a:p>
            <a:r>
              <a:rPr lang="en-US" dirty="0"/>
              <a:t>Write integration tests for the Repositories</a:t>
            </a:r>
          </a:p>
          <a:p>
            <a:pPr lvl="1"/>
            <a:r>
              <a:rPr lang="en-US" dirty="0"/>
              <a:t>Test your Collection saves &amp; deletes</a:t>
            </a:r>
          </a:p>
          <a:p>
            <a:pPr lvl="1"/>
            <a:r>
              <a:rPr lang="en-US" dirty="0"/>
              <a:t>Test your concurrency</a:t>
            </a:r>
          </a:p>
        </p:txBody>
      </p:sp>
    </p:spTree>
    <p:extLst>
      <p:ext uri="{BB962C8B-B14F-4D97-AF65-F5344CB8AC3E}">
        <p14:creationId xmlns:p14="http://schemas.microsoft.com/office/powerpoint/2010/main" val="140128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</p:spTree>
    <p:extLst>
      <p:ext uri="{BB962C8B-B14F-4D97-AF65-F5344CB8AC3E}">
        <p14:creationId xmlns:p14="http://schemas.microsoft.com/office/powerpoint/2010/main" val="9049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optimize for </a:t>
            </a:r>
            <a:r>
              <a:rPr lang="en-US" b="1" i="1" dirty="0"/>
              <a:t>known performance problems</a:t>
            </a:r>
            <a:r>
              <a:rPr lang="en-US" i="1" dirty="0"/>
              <a:t>!</a:t>
            </a:r>
          </a:p>
          <a:p>
            <a:endParaRPr lang="en-US" dirty="0"/>
          </a:p>
          <a:p>
            <a:r>
              <a:rPr lang="en-US" dirty="0"/>
              <a:t>If you don’t need to save it in the same transaction…</a:t>
            </a:r>
          </a:p>
          <a:p>
            <a:pPr lvl="1"/>
            <a:r>
              <a:rPr lang="en-US" dirty="0" err="1"/>
              <a:t>AsNoTracking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Turns off change tracking</a:t>
            </a:r>
          </a:p>
          <a:p>
            <a:pPr lvl="1"/>
            <a:endParaRPr lang="en-US" dirty="0"/>
          </a:p>
          <a:p>
            <a:r>
              <a:rPr lang="en-US" dirty="0"/>
              <a:t>Think hard about eager loading</a:t>
            </a:r>
          </a:p>
          <a:p>
            <a:pPr lvl="1"/>
            <a:r>
              <a:rPr lang="en-US" dirty="0"/>
              <a:t>Minimize your use of Include(), </a:t>
            </a:r>
            <a:r>
              <a:rPr lang="en-US" dirty="0" err="1"/>
              <a:t>ThenInclude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Only bring back what you need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2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&amp; Schema Management</a:t>
            </a:r>
          </a:p>
        </p:txBody>
      </p:sp>
    </p:spTree>
    <p:extLst>
      <p:ext uri="{BB962C8B-B14F-4D97-AF65-F5344CB8AC3E}">
        <p14:creationId xmlns:p14="http://schemas.microsoft.com/office/powerpoint/2010/main" val="182096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are terrible at multitasking.</a:t>
            </a:r>
          </a:p>
        </p:txBody>
      </p:sp>
    </p:spTree>
    <p:extLst>
      <p:ext uri="{BB962C8B-B14F-4D97-AF65-F5344CB8AC3E}">
        <p14:creationId xmlns:p14="http://schemas.microsoft.com/office/powerpoint/2010/main" val="2237106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vs.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0846" y="4760975"/>
            <a:ext cx="525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"Quality Software Management: Vol. 1 System Thinking“, Gerald Weinberg (1992)</a:t>
            </a:r>
            <a:endParaRPr lang="en-US" sz="1350" i="1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86912" y="874986"/>
          <a:ext cx="5770180" cy="382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6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productive, </a:t>
            </a:r>
            <a:br>
              <a:rPr lang="en-US" dirty="0"/>
            </a:br>
            <a:r>
              <a:rPr lang="en-US" dirty="0"/>
              <a:t>eliminate distractions.</a:t>
            </a:r>
          </a:p>
        </p:txBody>
      </p:sp>
    </p:spTree>
    <p:extLst>
      <p:ext uri="{BB962C8B-B14F-4D97-AF65-F5344CB8AC3E}">
        <p14:creationId xmlns:p14="http://schemas.microsoft.com/office/powerpoint/2010/main" val="82831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i="1" dirty="0"/>
              <a:t>delivery</a:t>
            </a:r>
            <a:r>
              <a:rPr lang="en-US" dirty="0"/>
              <a:t> not software </a:t>
            </a:r>
            <a:r>
              <a:rPr lang="en-US" i="1" dirty="0"/>
              <a:t>development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435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slows you down, </a:t>
            </a:r>
            <a:br>
              <a:rPr lang="en-US" dirty="0"/>
            </a:br>
            <a:r>
              <a:rPr lang="en-US" dirty="0"/>
              <a:t>automate it.</a:t>
            </a:r>
          </a:p>
        </p:txBody>
      </p:sp>
    </p:spTree>
    <p:extLst>
      <p:ext uri="{BB962C8B-B14F-4D97-AF65-F5344CB8AC3E}">
        <p14:creationId xmlns:p14="http://schemas.microsoft.com/office/powerpoint/2010/main" val="12027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 Core vs. EF Standard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Property &amp; Navigation Types</a:t>
            </a:r>
          </a:p>
          <a:p>
            <a:pPr lvl="1"/>
            <a:r>
              <a:rPr lang="en-US" dirty="0"/>
              <a:t>Querying with </a:t>
            </a:r>
            <a:br>
              <a:rPr lang="en-US" dirty="0"/>
            </a:br>
            <a:r>
              <a:rPr lang="en-US" dirty="0"/>
              <a:t>Shadow Properties</a:t>
            </a:r>
          </a:p>
          <a:p>
            <a:pPr lvl="1"/>
            <a:r>
              <a:rPr lang="en-US" i="1" dirty="0"/>
              <a:t>The Dreaded Many-to-Many</a:t>
            </a:r>
          </a:p>
          <a:p>
            <a:r>
              <a:rPr lang="en-US" dirty="0"/>
              <a:t>Lazy Loading</a:t>
            </a:r>
          </a:p>
          <a:p>
            <a:r>
              <a:rPr lang="en-US" dirty="0"/>
              <a:t>Cascading Deletes</a:t>
            </a:r>
          </a:p>
          <a:p>
            <a:r>
              <a:rPr lang="en-US" dirty="0"/>
              <a:t>Concurrency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Software Architecture</a:t>
            </a:r>
          </a:p>
          <a:p>
            <a:r>
              <a:rPr lang="en-US" dirty="0"/>
              <a:t>Unit Testing</a:t>
            </a:r>
          </a:p>
          <a:p>
            <a:r>
              <a:rPr lang="en-US" dirty="0"/>
              <a:t>Schema Management</a:t>
            </a:r>
          </a:p>
          <a:p>
            <a:r>
              <a:rPr lang="en-US" dirty="0"/>
              <a:t>DevOps</a:t>
            </a:r>
          </a:p>
          <a:p>
            <a:r>
              <a:rPr lang="en-US" dirty="0"/>
              <a:t>Performance in a Web App</a:t>
            </a:r>
          </a:p>
        </p:txBody>
      </p:sp>
    </p:spTree>
    <p:extLst>
      <p:ext uri="{BB962C8B-B14F-4D97-AF65-F5344CB8AC3E}">
        <p14:creationId xmlns:p14="http://schemas.microsoft.com/office/powerpoint/2010/main" val="1556053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DevOps?</a:t>
            </a:r>
          </a:p>
        </p:txBody>
      </p:sp>
    </p:spTree>
    <p:extLst>
      <p:ext uri="{BB962C8B-B14F-4D97-AF65-F5344CB8AC3E}">
        <p14:creationId xmlns:p14="http://schemas.microsoft.com/office/powerpoint/2010/main" val="4073259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is a mindset plus a set of practices that focuses on automation.</a:t>
            </a:r>
          </a:p>
        </p:txBody>
      </p:sp>
    </p:spTree>
    <p:extLst>
      <p:ext uri="{BB962C8B-B14F-4D97-AF65-F5344CB8AC3E}">
        <p14:creationId xmlns:p14="http://schemas.microsoft.com/office/powerpoint/2010/main" val="3410083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DevOps?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distractions</a:t>
            </a:r>
          </a:p>
          <a:p>
            <a:endParaRPr lang="en-US" dirty="0"/>
          </a:p>
          <a:p>
            <a:r>
              <a:rPr lang="en-US" dirty="0"/>
              <a:t>Focus on delivering software</a:t>
            </a:r>
          </a:p>
          <a:p>
            <a:endParaRPr lang="en-US" dirty="0"/>
          </a:p>
          <a:p>
            <a:r>
              <a:rPr lang="en-US" dirty="0"/>
              <a:t>Eliminate the tedious stuff</a:t>
            </a:r>
          </a:p>
          <a:p>
            <a:endParaRPr lang="en-US" dirty="0"/>
          </a:p>
          <a:p>
            <a:r>
              <a:rPr lang="en-US" dirty="0"/>
              <a:t>Bridge the divide between development, delivery, deployment,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901898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delivery &amp; deployment easy.</a:t>
            </a:r>
          </a:p>
        </p:txBody>
      </p:sp>
    </p:spTree>
    <p:extLst>
      <p:ext uri="{BB962C8B-B14F-4D97-AF65-F5344CB8AC3E}">
        <p14:creationId xmlns:p14="http://schemas.microsoft.com/office/powerpoint/2010/main" val="1431627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delivery &amp; deployment is easy…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…it’s not a big deal</a:t>
            </a:r>
          </a:p>
          <a:p>
            <a:endParaRPr lang="en-US" dirty="0"/>
          </a:p>
          <a:p>
            <a:r>
              <a:rPr lang="en-US" dirty="0"/>
              <a:t>…you’ll do it more often</a:t>
            </a:r>
          </a:p>
          <a:p>
            <a:endParaRPr lang="en-US" dirty="0"/>
          </a:p>
          <a:p>
            <a:r>
              <a:rPr lang="en-US" dirty="0"/>
              <a:t>…you can focus more time writing &amp; delivering features</a:t>
            </a:r>
          </a:p>
        </p:txBody>
      </p:sp>
    </p:spTree>
    <p:extLst>
      <p:ext uri="{BB962C8B-B14F-4D97-AF65-F5344CB8AC3E}">
        <p14:creationId xmlns:p14="http://schemas.microsoft.com/office/powerpoint/2010/main" val="215302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Repeatable, Automated, &amp; Version Controlled</a:t>
            </a:r>
          </a:p>
          <a:p>
            <a:pPr lvl="1"/>
            <a:r>
              <a:rPr lang="en-US" dirty="0"/>
              <a:t>Including configuration</a:t>
            </a:r>
          </a:p>
          <a:p>
            <a:endParaRPr lang="en-US" dirty="0"/>
          </a:p>
          <a:p>
            <a:r>
              <a:rPr lang="en-US" dirty="0"/>
              <a:t>Never deploy from a developer workstation</a:t>
            </a:r>
          </a:p>
          <a:p>
            <a:pPr lvl="1"/>
            <a:r>
              <a:rPr lang="en-US" dirty="0"/>
              <a:t>No right-click </a:t>
            </a:r>
            <a:r>
              <a:rPr lang="en-US" dirty="0">
                <a:sym typeface="Wingdings" panose="05000000000000000000" pitchFamily="2" charset="2"/>
              </a:rPr>
              <a:t> deploy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 from TFS Build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Deploy from TFS Release Management Pipeline</a:t>
            </a:r>
          </a:p>
        </p:txBody>
      </p:sp>
    </p:spTree>
    <p:extLst>
      <p:ext uri="{BB962C8B-B14F-4D97-AF65-F5344CB8AC3E}">
        <p14:creationId xmlns:p14="http://schemas.microsoft.com/office/powerpoint/2010/main" val="4255138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happens through the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dotnet</a:t>
            </a:r>
            <a:r>
              <a:rPr lang="en-US" dirty="0"/>
              <a:t>” command.</a:t>
            </a:r>
          </a:p>
        </p:txBody>
      </p:sp>
    </p:spTree>
    <p:extLst>
      <p:ext uri="{BB962C8B-B14F-4D97-AF65-F5344CB8AC3E}">
        <p14:creationId xmlns:p14="http://schemas.microsoft.com/office/powerpoint/2010/main" val="2835372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DevOps: Don’t Forget the Database!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app use a database?</a:t>
            </a:r>
          </a:p>
          <a:p>
            <a:pPr lvl="1"/>
            <a:r>
              <a:rPr lang="en-US" dirty="0"/>
              <a:t>You’ll need to version control it</a:t>
            </a:r>
          </a:p>
          <a:p>
            <a:endParaRPr lang="en-US" dirty="0"/>
          </a:p>
          <a:p>
            <a:r>
              <a:rPr lang="en-US" dirty="0"/>
              <a:t>Automated build &amp; deploy of database schemas</a:t>
            </a:r>
          </a:p>
          <a:p>
            <a:endParaRPr lang="en-US" dirty="0"/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SQL Server Data Tools (SSDT)</a:t>
            </a:r>
          </a:p>
          <a:p>
            <a:pPr lvl="1"/>
            <a:r>
              <a:rPr lang="en-US" dirty="0"/>
              <a:t>Entity Framework Migrations</a:t>
            </a:r>
          </a:p>
        </p:txBody>
      </p:sp>
    </p:spTree>
    <p:extLst>
      <p:ext uri="{BB962C8B-B14F-4D97-AF65-F5344CB8AC3E}">
        <p14:creationId xmlns:p14="http://schemas.microsoft.com/office/powerpoint/2010/main" val="2142878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Core DevOps Tip:</a:t>
            </a:r>
            <a:br>
              <a:rPr lang="en-US" dirty="0"/>
            </a:br>
            <a:r>
              <a:rPr lang="en-US" dirty="0"/>
              <a:t>Learn how to do everything from </a:t>
            </a:r>
            <a:br>
              <a:rPr lang="en-US" dirty="0"/>
            </a:br>
            <a:r>
              <a:rPr lang="en-US" dirty="0"/>
              <a:t>the command line</a:t>
            </a:r>
          </a:p>
        </p:txBody>
      </p:sp>
    </p:spTree>
    <p:extLst>
      <p:ext uri="{BB962C8B-B14F-4D97-AF65-F5344CB8AC3E}">
        <p14:creationId xmlns:p14="http://schemas.microsoft.com/office/powerpoint/2010/main" val="637500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Core</a:t>
            </a:r>
          </a:p>
        </p:txBody>
      </p:sp>
    </p:spTree>
    <p:extLst>
      <p:ext uri="{BB962C8B-B14F-4D97-AF65-F5344CB8AC3E}">
        <p14:creationId xmlns:p14="http://schemas.microsoft.com/office/powerpoint/2010/main" val="306369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981058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en-US" dirty="0" err="1"/>
              <a:t>NuGet</a:t>
            </a:r>
            <a:r>
              <a:rPr lang="en-US" dirty="0"/>
              <a:t>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SQL Server</a:t>
            </a:r>
          </a:p>
          <a:p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Database Updates (“Migrations”)</a:t>
            </a:r>
          </a:p>
          <a:p>
            <a:r>
              <a:rPr lang="en-US" dirty="0" err="1"/>
              <a:t>Microsoft.EntityFrameworkCore.Design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Reverse Engineer a SQL Server Database</a:t>
            </a:r>
          </a:p>
          <a:p>
            <a:r>
              <a:rPr lang="en-US" dirty="0" err="1"/>
              <a:t>Microsoft.EntityFrameworkCore.SqlServer.Design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9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“</a:t>
            </a:r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”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165792"/>
          </a:xfrm>
        </p:spPr>
        <p:txBody>
          <a:bodyPr/>
          <a:lstStyle/>
          <a:p>
            <a:r>
              <a:rPr lang="en-US" dirty="0"/>
              <a:t>Edit *.</a:t>
            </a:r>
            <a:r>
              <a:rPr lang="en-US" dirty="0" err="1"/>
              <a:t>csproj</a:t>
            </a:r>
            <a:r>
              <a:rPr lang="en-US" dirty="0"/>
              <a:t> </a:t>
            </a:r>
          </a:p>
          <a:p>
            <a:r>
              <a:rPr lang="en-US" dirty="0"/>
              <a:t>Add </a:t>
            </a:r>
            <a:r>
              <a:rPr lang="en-US" dirty="0" err="1"/>
              <a:t>DotNetCliToolReference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 err="1"/>
              <a:t>Microsoft.EntityFrameworkCore.Tools.DotNet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3" y="2429726"/>
            <a:ext cx="6259565" cy="2325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139" y="3728258"/>
            <a:ext cx="4033751" cy="8572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126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Migrations = </a:t>
            </a:r>
            <a:br>
              <a:rPr lang="en-US" dirty="0"/>
            </a:br>
            <a:r>
              <a:rPr lang="en-US" dirty="0"/>
              <a:t>Entity Framework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2197618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Migrations from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/ Remove a Migration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add “{name}”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remove</a:t>
            </a:r>
          </a:p>
          <a:p>
            <a:endParaRPr lang="en-US" dirty="0"/>
          </a:p>
          <a:p>
            <a:r>
              <a:rPr lang="en-US" dirty="0"/>
              <a:t>Deploy an Update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database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Migrations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an Initial Migration</a:t>
            </a:r>
          </a:p>
          <a:p>
            <a:endParaRPr lang="en-US" dirty="0"/>
          </a:p>
          <a:p>
            <a:r>
              <a:rPr lang="en-US" dirty="0"/>
              <a:t>Deploy the Database</a:t>
            </a:r>
          </a:p>
          <a:p>
            <a:endParaRPr lang="en-US" dirty="0"/>
          </a:p>
          <a:p>
            <a:r>
              <a:rPr lang="en-US" dirty="0" err="1"/>
              <a:t>DbContextFactory</a:t>
            </a:r>
            <a:endParaRPr lang="en-US" dirty="0"/>
          </a:p>
          <a:p>
            <a:endParaRPr lang="en-US" dirty="0"/>
          </a:p>
          <a:p>
            <a:r>
              <a:rPr lang="en-US" dirty="0"/>
              <a:t>Fix hard-coded connection strings</a:t>
            </a:r>
          </a:p>
        </p:txBody>
      </p:sp>
    </p:spTree>
    <p:extLst>
      <p:ext uri="{BB962C8B-B14F-4D97-AF65-F5344CB8AC3E}">
        <p14:creationId xmlns:p14="http://schemas.microsoft.com/office/powerpoint/2010/main" val="63928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Existing Database to EF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dbcontext</a:t>
            </a:r>
            <a:r>
              <a:rPr lang="en-US" dirty="0"/>
              <a:t> scaffold</a:t>
            </a:r>
          </a:p>
          <a:p>
            <a:endParaRPr lang="en-US" dirty="0"/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dbcontext</a:t>
            </a:r>
            <a:r>
              <a:rPr lang="en-US" dirty="0"/>
              <a:t> scaffold -c {</a:t>
            </a:r>
            <a:r>
              <a:rPr lang="en-US" dirty="0" err="1"/>
              <a:t>dbcontext</a:t>
            </a:r>
            <a:r>
              <a:rPr lang="en-US" dirty="0"/>
              <a:t>-name} "Server=(local); Database={database}; </a:t>
            </a:r>
            <a:r>
              <a:rPr lang="en-US" dirty="0" err="1"/>
              <a:t>Trusted_Connection</a:t>
            </a:r>
            <a:r>
              <a:rPr lang="en-US" dirty="0"/>
              <a:t>=true;" </a:t>
            </a:r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20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Foundation Server 2017 </a:t>
            </a:r>
            <a:r>
              <a:rPr lang="en-US"/>
              <a:t>&amp; VSTS</a:t>
            </a:r>
            <a:br>
              <a:rPr lang="en-US"/>
            </a:br>
            <a:r>
              <a:rPr lang="en-US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04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EF Core with TFS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basic build</a:t>
            </a:r>
          </a:p>
          <a:p>
            <a:endParaRPr lang="en-US" dirty="0"/>
          </a:p>
          <a:p>
            <a:r>
              <a:rPr lang="en-US" dirty="0"/>
              <a:t>Edit connection strings</a:t>
            </a:r>
          </a:p>
          <a:p>
            <a:endParaRPr lang="en-US" dirty="0"/>
          </a:p>
          <a:p>
            <a:r>
              <a:rPr lang="en-US" dirty="0"/>
              <a:t>Deploy </a:t>
            </a:r>
            <a:r>
              <a:rPr lang="en-US" dirty="0" err="1"/>
              <a:t>db</a:t>
            </a:r>
            <a:r>
              <a:rPr lang="en-US" dirty="0"/>
              <a:t> changes using EF Migrations</a:t>
            </a:r>
          </a:p>
        </p:txBody>
      </p:sp>
    </p:spTree>
    <p:extLst>
      <p:ext uri="{BB962C8B-B14F-4D97-AF65-F5344CB8AC3E}">
        <p14:creationId xmlns:p14="http://schemas.microsoft.com/office/powerpoint/2010/main" val="2060091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Demo: EF Core with TFS Release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Release Management</a:t>
            </a:r>
          </a:p>
          <a:p>
            <a:endParaRPr lang="en-US" dirty="0"/>
          </a:p>
          <a:p>
            <a:r>
              <a:rPr lang="en-US" dirty="0"/>
              <a:t>Deploy to Multiple Environments</a:t>
            </a:r>
          </a:p>
          <a:p>
            <a:endParaRPr lang="en-US" dirty="0"/>
          </a:p>
          <a:p>
            <a:r>
              <a:rPr lang="en-US" dirty="0"/>
              <a:t>Add Environment Approvals</a:t>
            </a:r>
          </a:p>
        </p:txBody>
      </p:sp>
    </p:spTree>
    <p:extLst>
      <p:ext uri="{BB962C8B-B14F-4D97-AF65-F5344CB8AC3E}">
        <p14:creationId xmlns:p14="http://schemas.microsoft.com/office/powerpoint/2010/main" val="1001038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</p:spTree>
    <p:extLst>
      <p:ext uri="{BB962C8B-B14F-4D97-AF65-F5344CB8AC3E}">
        <p14:creationId xmlns:p14="http://schemas.microsoft.com/office/powerpoint/2010/main" val="3782012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ADO.NET</a:t>
            </a:r>
          </a:p>
        </p:txBody>
      </p:sp>
    </p:spTree>
    <p:extLst>
      <p:ext uri="{BB962C8B-B14F-4D97-AF65-F5344CB8AC3E}">
        <p14:creationId xmlns:p14="http://schemas.microsoft.com/office/powerpoint/2010/main" val="6082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Object-Relational Impedance Mismatch, </a:t>
            </a:r>
            <a:br>
              <a:rPr lang="en-US" dirty="0"/>
            </a:br>
            <a:r>
              <a:rPr lang="en-US" dirty="0"/>
              <a:t>Object-Relational Mappers (ORMs)</a:t>
            </a:r>
          </a:p>
        </p:txBody>
      </p:sp>
    </p:spTree>
    <p:extLst>
      <p:ext uri="{BB962C8B-B14F-4D97-AF65-F5344CB8AC3E}">
        <p14:creationId xmlns:p14="http://schemas.microsoft.com/office/powerpoint/2010/main" val="101011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lets me go fast now,</a:t>
            </a:r>
            <a:br>
              <a:rPr lang="en-US" dirty="0"/>
            </a:br>
            <a:r>
              <a:rPr lang="en-US" dirty="0"/>
              <a:t>robs me of my ability to maintain it later.</a:t>
            </a:r>
          </a:p>
        </p:txBody>
      </p:sp>
    </p:spTree>
    <p:extLst>
      <p:ext uri="{BB962C8B-B14F-4D97-AF65-F5344CB8AC3E}">
        <p14:creationId xmlns:p14="http://schemas.microsoft.com/office/powerpoint/2010/main" val="40192693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sual Studio Live! Las Vegas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sual Studio Live! Austin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 POWERPOINT TEMPLATE.potx" id="{E681CC47-891F-4388-8046-5FD72EABE3C8}" vid="{3442E7BA-FFF6-4FD3-AC97-F9B74B92FC5C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916</Words>
  <Application>Microsoft Office PowerPoint</Application>
  <PresentationFormat>On-screen Show (16:9)</PresentationFormat>
  <Paragraphs>255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60</vt:i4>
      </vt:variant>
    </vt:vector>
  </HeadingPairs>
  <TitlesOfParts>
    <vt:vector size="85" baseType="lpstr">
      <vt:lpstr>Arial</vt:lpstr>
      <vt:lpstr>Calibri</vt:lpstr>
      <vt:lpstr>Consolas</vt:lpstr>
      <vt:lpstr>Courier New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Segoe UI Semibold</vt:lpstr>
      <vt:lpstr>Segoe UI Semilight</vt:lpstr>
      <vt:lpstr>Wingdings</vt:lpstr>
      <vt:lpstr>Wingdings 3</vt:lpstr>
      <vt:lpstr>Custom Design</vt:lpstr>
      <vt:lpstr>Visual Studio Live! Las Vegas 2017</vt:lpstr>
      <vt:lpstr>1_Custom Design</vt:lpstr>
      <vt:lpstr>Visual Studio Live! Austin 2017</vt:lpstr>
      <vt:lpstr>Office Theme</vt:lpstr>
      <vt:lpstr>Pluralsight default theme</vt:lpstr>
      <vt:lpstr>1_Office Theme</vt:lpstr>
      <vt:lpstr>PowerPoint Presentation</vt:lpstr>
      <vt:lpstr>Benjamin Day</vt:lpstr>
      <vt:lpstr>PowerPoint Presentation</vt:lpstr>
      <vt:lpstr>Overview</vt:lpstr>
      <vt:lpstr>On with the show.</vt:lpstr>
      <vt:lpstr>How did we get here?</vt:lpstr>
      <vt:lpstr>ADO.NET</vt:lpstr>
      <vt:lpstr>Object-Relational Impedance Mismatch,  Object-Relational Mappers (ORMs)</vt:lpstr>
      <vt:lpstr>Anything that lets me go fast now, robs me of my ability to maintain it later.</vt:lpstr>
      <vt:lpstr>Enterprise Software =  Non-disposable software</vt:lpstr>
      <vt:lpstr>Rule #1: You don’t work for EF. EF works for you.</vt:lpstr>
      <vt:lpstr>Rule #2: Use EF for what it’s good at  and be ready to bail out when it doesn’t.</vt:lpstr>
      <vt:lpstr>Rule #3: Hide EF from your application.</vt:lpstr>
      <vt:lpstr>Rule #4:  Just because you can doesn’t mean you should.</vt:lpstr>
      <vt:lpstr>EF Core vs. EF Standard</vt:lpstr>
      <vt:lpstr>Big things that are missing</vt:lpstr>
      <vt:lpstr>Lazy Loading</vt:lpstr>
      <vt:lpstr>Lazy Loading</vt:lpstr>
      <vt:lpstr>EF Core requires explicit loading using Include() &amp; ThenInclude()</vt:lpstr>
      <vt:lpstr>Demo:  Person &amp; PhoneNumbers</vt:lpstr>
      <vt:lpstr>Relationships</vt:lpstr>
      <vt:lpstr>Relationships</vt:lpstr>
      <vt:lpstr>Cascading Deletes</vt:lpstr>
      <vt:lpstr>Demo:  Animals &amp; Foods</vt:lpstr>
      <vt:lpstr>Concurrency Management</vt:lpstr>
      <vt:lpstr>Concurrency Management</vt:lpstr>
      <vt:lpstr>Stored Procedures</vt:lpstr>
      <vt:lpstr>Stored Procedures from EF Core</vt:lpstr>
      <vt:lpstr>Demo:  Animals By Food Id</vt:lpstr>
      <vt:lpstr>Recommended Software Architecture</vt:lpstr>
      <vt:lpstr>Architecture Recommendations</vt:lpstr>
      <vt:lpstr>Performance Tips</vt:lpstr>
      <vt:lpstr>Performance Tips</vt:lpstr>
      <vt:lpstr>DevOps &amp; Schema Management</vt:lpstr>
      <vt:lpstr>Humans are terrible at multitasking.</vt:lpstr>
      <vt:lpstr>Productivity vs. Waste</vt:lpstr>
      <vt:lpstr>To be productive,  eliminate distractions.</vt:lpstr>
      <vt:lpstr>Software delivery not software development.</vt:lpstr>
      <vt:lpstr>Anything that slows you down,  automate it.</vt:lpstr>
      <vt:lpstr>What is DevOps?</vt:lpstr>
      <vt:lpstr>DevOps is a mindset plus a set of practices that focuses on automation.</vt:lpstr>
      <vt:lpstr>Why DevOps?</vt:lpstr>
      <vt:lpstr>Make delivery &amp; deployment easy.</vt:lpstr>
      <vt:lpstr>If delivery &amp; deployment is easy…</vt:lpstr>
      <vt:lpstr>DevOps Goals</vt:lpstr>
      <vt:lpstr>Everything happens through the  “dotnet” command.</vt:lpstr>
      <vt:lpstr>DevOps: Don’t Forget the Database!</vt:lpstr>
      <vt:lpstr>.NET Core DevOps Tip: Learn how to do everything from  the command line</vt:lpstr>
      <vt:lpstr>Entity Framework Core</vt:lpstr>
      <vt:lpstr>EF Core NuGet Packages</vt:lpstr>
      <vt:lpstr>Enable the “dotnet ef” Command</vt:lpstr>
      <vt:lpstr>EF Migrations =  Entity Framework Version Control</vt:lpstr>
      <vt:lpstr>Migrations from the Command Line</vt:lpstr>
      <vt:lpstr>Demo: Migrations</vt:lpstr>
      <vt:lpstr>Import Existing Database to EF Core</vt:lpstr>
      <vt:lpstr>Team Foundation Server 2017 &amp; VSTS Demos</vt:lpstr>
      <vt:lpstr>Demo: EF Core with TFS Build</vt:lpstr>
      <vt:lpstr>Demo: EF Core with TFS Release Management</vt:lpstr>
      <vt:lpstr>Any last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2015-02-16T21:29:58Z</dcterms:created>
  <dcterms:modified xsi:type="dcterms:W3CDTF">2017-08-15T21:56:00Z</dcterms:modified>
</cp:coreProperties>
</file>