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318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70" r:id="rId17"/>
    <p:sldId id="338" r:id="rId18"/>
    <p:sldId id="339" r:id="rId19"/>
    <p:sldId id="340" r:id="rId20"/>
    <p:sldId id="341" r:id="rId21"/>
    <p:sldId id="369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CC00"/>
    <a:srgbClr val="80FF00"/>
    <a:srgbClr val="00FF00"/>
    <a:srgbClr val="669B48"/>
    <a:srgbClr val="4682C7"/>
    <a:srgbClr val="0095D5"/>
    <a:srgbClr val="00B0EB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7" autoAdjust="0"/>
    <p:restoredTop sz="90370" autoAdjust="0"/>
  </p:normalViewPr>
  <p:slideViewPr>
    <p:cSldViewPr snapToGrid="0">
      <p:cViewPr varScale="1">
        <p:scale>
          <a:sx n="213" d="100"/>
          <a:sy n="213" d="100"/>
        </p:scale>
        <p:origin x="51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</a:defRPr>
            </a:lvl1pPr>
          </a:lstStyle>
          <a:p>
            <a:r>
              <a:rPr lang="es-ES" smtClean="0"/>
              <a:t>Visual Studio Live! Las Vegas 2013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r>
              <a:rPr lang="en-US" smtClean="0"/>
              <a:t>©  2013 Visual Studio Live! All rights reserved.</a:t>
            </a: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fld id="{DE7A66A1-37FE-4413-BCCD-DA932D8A8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4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Medium" pitchFamily="34" charset="0"/>
              </a:defRPr>
            </a:lvl1pPr>
          </a:lstStyle>
          <a:p>
            <a:r>
              <a:rPr lang="es-ES" smtClean="0"/>
              <a:t>Visual Studio Live! Las Vegas 2013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i="1">
                <a:latin typeface="Franklin Gothic Medium" pitchFamily="34" charset="0"/>
              </a:defRPr>
            </a:lvl1pPr>
          </a:lstStyle>
          <a:p>
            <a:r>
              <a:rPr lang="en-US" i="0" smtClean="0"/>
              <a:t>©  2013 Visual Studio Live! All rights reserved.</a:t>
            </a: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pitchFamily="34" charset="0"/>
              </a:defRPr>
            </a:lvl1pPr>
          </a:lstStyle>
          <a:p>
            <a:fld id="{17E27147-5EC7-48E7-9B29-3508FD6F7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93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233363" indent="9525" algn="l" rtl="0" fontAlgn="base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457200" indent="-9525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681038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904875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 smtClean="0"/>
              <a:t>Visual Studio Live! Las Vegas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i="0" smtClean="0"/>
              <a:t>©  2013 Visual Studio Live! All rights reserved.</a:t>
            </a:r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38" y="4278313"/>
            <a:ext cx="5978525" cy="4592637"/>
          </a:xfrm>
          <a:ln/>
        </p:spPr>
        <p:txBody>
          <a:bodyPr lIns="92614" tIns="47092" rIns="92614" bIns="47092"/>
          <a:lstStyle/>
          <a:p>
            <a:endParaRPr lang="en-US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blackWhite">
          <a:xfrm>
            <a:off x="1100138" y="676275"/>
            <a:ext cx="4605337" cy="34528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3160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Visual Studio Live! Las Vegas 2011MGB 2003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© 2003 Microsoft Corporation. All rights reserved.</a:t>
            </a:r>
          </a:p>
          <a:p>
            <a:pPr eaLnBrk="0" hangingPunct="0"/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This presentation is for informational purposes only. Microsoft makes no warranties, express or implied, in this summary.</a:t>
            </a:r>
            <a:endParaRPr lang="en-US" sz="120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298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Team Foundation Server Setup/Installation - www.RichardHaleShawGroup.com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Copyright © 1998 - 2006, The Richard Hale Shaw Group, Inc. - Printing/duplication prohibited without the expressed, written permission of the author.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2EE2E48-2F75-4A55-AD64-BBC5280A8114}" type="slidenum">
              <a:rPr lang="en-US" sz="1200">
                <a:latin typeface="Franklin Gothic Medium" panose="020B0603020102020204" pitchFamily="34" charset="0"/>
              </a:rPr>
              <a:pPr/>
              <a:t>9</a:t>
            </a:fld>
            <a:endParaRPr lang="en-US" sz="1200">
              <a:latin typeface="Franklin Gothic Medium" panose="020B0603020102020204" pitchFamily="34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536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Team Foundation Server Setup/Installation - www.RichardHaleShawGroup.com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Copyright © 1998 - 2006, The Richard Hale Shaw Group, Inc. - Printing/duplication prohibited without the expressed, written permission of the author.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5016E56C-7FAD-4CE3-8816-C5122783CB18}" type="slidenum">
              <a:rPr lang="en-US" sz="1200">
                <a:latin typeface="Franklin Gothic Medium" panose="020B0603020102020204" pitchFamily="34" charset="0"/>
              </a:rPr>
              <a:pPr/>
              <a:t>10</a:t>
            </a:fld>
            <a:endParaRPr lang="en-US" sz="1200">
              <a:latin typeface="Franklin Gothic Medium" panose="020B0603020102020204" pitchFamily="3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430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Visual Studio Live! Las Vegas 2011MGB 2003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© 2003 Microsoft Corporation. All rights reserved.</a:t>
            </a:r>
          </a:p>
          <a:p>
            <a:pPr eaLnBrk="0" hangingPunct="0"/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This presentation is for informational purposes only. Microsoft makes no warranties, express or implied, in this summary.</a:t>
            </a:r>
            <a:endParaRPr lang="en-US" sz="120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34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7178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25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31763"/>
            <a:ext cx="1843088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31763"/>
            <a:ext cx="5380037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5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66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044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608387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84313"/>
            <a:ext cx="3608388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0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516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8160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7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34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894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hidden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0C0C0"/>
                    </a:gs>
                    <a:gs pos="100000">
                      <a:srgbClr val="C0C0C0">
                        <a:gamma/>
                        <a:tint val="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1763"/>
            <a:ext cx="7369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369175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9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txStyles>
    <p:titleStyle>
      <a:lvl1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2pPr>
      <a:lvl3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3pPr>
      <a:lvl4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4pPr>
      <a:lvl5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5pPr>
      <a:lvl6pPr marL="4572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6pPr>
      <a:lvl7pPr marL="9144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7pPr>
      <a:lvl8pPr marL="13716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8pPr>
      <a:lvl9pPr marL="18288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00B0EB"/>
          </a:solidFill>
          <a:effectLst>
            <a:outerShdw blurRad="38100" dist="38100" dir="2700000" algn="tl">
              <a:srgbClr val="000000"/>
            </a:outerShdw>
          </a:effectLst>
          <a:latin typeface="Arial Black" pitchFamily="28" charset="0"/>
        </a:defRPr>
      </a:lvl9pPr>
    </p:titleStyle>
    <p:bodyStyle>
      <a:lvl1pPr marL="431800" indent="-431800" algn="l" defTabSz="896938" rtl="0" eaLnBrk="0" fontAlgn="base" hangingPunct="0">
        <a:spcBef>
          <a:spcPct val="10000"/>
        </a:spcBef>
        <a:spcAft>
          <a:spcPct val="15000"/>
        </a:spcAft>
        <a:buClr>
          <a:srgbClr val="0095D5"/>
        </a:buClr>
        <a:buSzPct val="75000"/>
        <a:buFont typeface="Times" pitchFamily="28" charset="0"/>
        <a:buChar char="•"/>
        <a:tabLst>
          <a:tab pos="1387475" algn="l"/>
          <a:tab pos="1706563" algn="l"/>
          <a:tab pos="2079625" algn="l"/>
        </a:tabLst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25425" algn="l" defTabSz="896938" rtl="0" eaLnBrk="0" fontAlgn="base" hangingPunct="0">
        <a:spcBef>
          <a:spcPct val="0"/>
        </a:spcBef>
        <a:spcAft>
          <a:spcPct val="25000"/>
        </a:spcAft>
        <a:buClr>
          <a:srgbClr val="4682C7"/>
        </a:buClr>
        <a:buSzPct val="100000"/>
        <a:buChar char="–"/>
        <a:tabLst>
          <a:tab pos="1387475" algn="l"/>
          <a:tab pos="1706563" algn="l"/>
          <a:tab pos="2079625" algn="l"/>
        </a:tabLst>
        <a:defRPr sz="2100">
          <a:solidFill>
            <a:srgbClr val="D4D4D4"/>
          </a:solidFill>
          <a:latin typeface="+mn-lt"/>
        </a:defRPr>
      </a:lvl2pPr>
      <a:lvl3pPr marL="869950" algn="l" defTabSz="896938" rtl="0" eaLnBrk="0" fontAlgn="base" hangingPunct="0">
        <a:spcBef>
          <a:spcPct val="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900" b="1">
          <a:solidFill>
            <a:srgbClr val="FFCC00"/>
          </a:solidFill>
          <a:latin typeface="+mn-lt"/>
        </a:defRPr>
      </a:lvl3pPr>
      <a:lvl4pPr marL="998538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4pPr>
      <a:lvl5pPr marL="13446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5pPr>
      <a:lvl6pPr marL="18018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6pPr>
      <a:lvl7pPr marL="22590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7pPr>
      <a:lvl8pPr marL="27162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8pPr>
      <a:lvl9pPr marL="31734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day@benday.com" TargetMode="External"/><Relationship Id="rId2" Type="http://schemas.openxmlformats.org/officeDocument/2006/relationships/hyperlink" Target="http://www.bend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fowler.com/articles/mocksArentStub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fowler.com/eaaCatalog/repository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luralsight.com/training/Courses/TableOfContents/alm-fundamental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luralsight.com/training/Courses/TableOfContents/alm-for-developer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7443" y="1893897"/>
            <a:ext cx="6642997" cy="9794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>
                <a:effectLst/>
              </a:rPr>
              <a:t>Design for Testability: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Mocks, Stubs, Refactoring, and User Interfaces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597390" y="3864412"/>
            <a:ext cx="3987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Benjamin Day</a:t>
            </a:r>
            <a:endParaRPr lang="en-US" sz="1400" dirty="0">
              <a:latin typeface="Times New Roman" pitchFamily="28" charset="0"/>
            </a:endParaRP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9939" y="4413687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Use TDD?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High-quality code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Fewer bugs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Bugs are easier to diagnose</a:t>
            </a:r>
          </a:p>
          <a:p>
            <a:pPr>
              <a:lnSpc>
                <a:spcPct val="90000"/>
              </a:lnSpc>
            </a:pPr>
            <a:r>
              <a:rPr lang="en-US" smtClean="0"/>
              <a:t>Encourages you to think about…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…what you’re building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…how you know you’re done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…how you know it works</a:t>
            </a:r>
          </a:p>
          <a:p>
            <a:pPr>
              <a:lnSpc>
                <a:spcPct val="90000"/>
              </a:lnSpc>
            </a:pPr>
            <a:r>
              <a:rPr lang="en-US" smtClean="0"/>
              <a:t>Less time in the debugger</a:t>
            </a:r>
          </a:p>
          <a:p>
            <a:pPr>
              <a:lnSpc>
                <a:spcPct val="90000"/>
              </a:lnSpc>
            </a:pPr>
            <a:r>
              <a:rPr lang="en-US" smtClean="0"/>
              <a:t>Tests that say when something works 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Easier maintenance</a:t>
            </a:r>
            <a:r>
              <a:rPr lang="en-US" smtClean="0">
                <a:sym typeface="Wingdings" panose="05000000000000000000" pitchFamily="2" charset="2"/>
              </a:rPr>
              <a:t>, refactoring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>
                <a:sym typeface="Wingdings" panose="05000000000000000000" pitchFamily="2" charset="2"/>
              </a:rPr>
              <a:t>Self-documenting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37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Maximize Your QA Staff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You shouldn’t need QA to tell you your code doesn’t work</a:t>
            </a:r>
          </a:p>
          <a:p>
            <a:r>
              <a:rPr lang="en-US" sz="2400" smtClean="0"/>
              <a:t>Unit tests minimize the pointless bugs</a:t>
            </a:r>
          </a:p>
          <a:p>
            <a:pPr lvl="1"/>
            <a:r>
              <a:rPr lang="en-US" sz="2000" smtClean="0"/>
              <a:t>“nothing happened” </a:t>
            </a:r>
          </a:p>
          <a:p>
            <a:pPr lvl="1"/>
            <a:r>
              <a:rPr lang="en-US" sz="2000" smtClean="0"/>
              <a:t>“I got an error message” + stack trace</a:t>
            </a:r>
          </a:p>
          <a:p>
            <a:pPr lvl="1"/>
            <a:r>
              <a:rPr lang="en-US" sz="2000" smtClean="0"/>
              <a:t>NullReferenceException</a:t>
            </a:r>
          </a:p>
          <a:p>
            <a:r>
              <a:rPr lang="en-US" sz="2400" smtClean="0"/>
              <a:t>QA should be checking for:</a:t>
            </a:r>
          </a:p>
          <a:p>
            <a:pPr lvl="1"/>
            <a:r>
              <a:rPr lang="en-US" sz="2000" smtClean="0"/>
              <a:t>Stuff only a human can test</a:t>
            </a:r>
          </a:p>
          <a:p>
            <a:pPr lvl="1"/>
            <a:r>
              <a:rPr lang="en-US" sz="2000" smtClean="0"/>
              <a:t>User Story / Product Backlog Item </a:t>
            </a:r>
          </a:p>
          <a:p>
            <a:r>
              <a:rPr lang="en-US" sz="2400" smtClean="0"/>
              <a:t>Bug assigned to you should add business value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450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900113" y="1484313"/>
            <a:ext cx="7369175" cy="7175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393950" y="1447800"/>
            <a:ext cx="4443413" cy="4953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512888"/>
            <a:ext cx="429895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66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Design For Testability?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900113" y="1484313"/>
            <a:ext cx="7369175" cy="717550"/>
          </a:xfrm>
        </p:spPr>
        <p:txBody>
          <a:bodyPr/>
          <a:lstStyle/>
          <a:p>
            <a:r>
              <a:rPr lang="en-US" smtClean="0"/>
              <a:t>Build it so you can test it.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952500" y="2476500"/>
            <a:ext cx="2925763" cy="32385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522538"/>
            <a:ext cx="282257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Content Placeholder 4"/>
          <p:cNvSpPr txBox="1">
            <a:spLocks/>
          </p:cNvSpPr>
          <p:nvPr/>
        </p:nvSpPr>
        <p:spPr bwMode="auto">
          <a:xfrm>
            <a:off x="4259263" y="2457450"/>
            <a:ext cx="39560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79" tIns="44448" rIns="90379" bIns="44448"/>
          <a:lstStyle>
            <a:lvl1pPr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2600">
                <a:latin typeface="Arial" panose="020B0604020202020204" pitchFamily="34" charset="0"/>
              </a:rPr>
              <a:t>How would you test this?</a:t>
            </a:r>
          </a:p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2600">
                <a:latin typeface="Arial" panose="020B0604020202020204" pitchFamily="34" charset="0"/>
              </a:rPr>
              <a:t/>
            </a:r>
            <a:br>
              <a:rPr lang="en-US" sz="2600">
                <a:latin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</a:rPr>
              <a:t>Do you have to take the plane up for a spin?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52500" y="5834063"/>
            <a:ext cx="7200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90000"/>
                  </a:schemeClr>
                </a:solidFill>
              </a:rPr>
              <a:t>http://www.flickr.com/photos/ericejohnson/4427453880/</a:t>
            </a:r>
          </a:p>
        </p:txBody>
      </p:sp>
    </p:spTree>
    <p:extLst>
      <p:ext uri="{BB962C8B-B14F-4D97-AF65-F5344CB8AC3E}">
        <p14:creationId xmlns:p14="http://schemas.microsoft.com/office/powerpoint/2010/main" val="90385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Dependency Injection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33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Dependency Injection?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advertise their dependencies on the constructor</a:t>
            </a:r>
          </a:p>
          <a:p>
            <a:pPr lvl="1"/>
            <a:r>
              <a:rPr lang="en-US" dirty="0" smtClean="0"/>
              <a:t>Need to save &amp; load Person objects? </a:t>
            </a:r>
            <a:br>
              <a:rPr lang="en-US" dirty="0" smtClean="0"/>
            </a:br>
            <a:r>
              <a:rPr lang="en-US" dirty="0" smtClean="0"/>
              <a:t>Add a person data access instance on the constructor.</a:t>
            </a:r>
          </a:p>
          <a:p>
            <a:endParaRPr lang="en-US" dirty="0" smtClean="0"/>
          </a:p>
          <a:p>
            <a:r>
              <a:rPr lang="en-US" dirty="0" smtClean="0"/>
              <a:t>Helps you to design for testability</a:t>
            </a:r>
          </a:p>
          <a:p>
            <a:r>
              <a:rPr lang="en-US" dirty="0" smtClean="0"/>
              <a:t>Related </a:t>
            </a:r>
            <a:r>
              <a:rPr lang="en-US" dirty="0" smtClean="0"/>
              <a:t>to the Factory Pattern</a:t>
            </a:r>
          </a:p>
          <a:p>
            <a:r>
              <a:rPr lang="en-US" dirty="0" smtClean="0"/>
              <a:t>Keeps classes loosely coupled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58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 Dependencies on Constructor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Awesome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Now With More Awesome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1" y="2275322"/>
            <a:ext cx="4104218" cy="3979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17" y="2271256"/>
            <a:ext cx="3701425" cy="39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Try a DI framework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make life easier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are half-zillion frameworks out there.  </a:t>
            </a:r>
          </a:p>
          <a:p>
            <a:pPr lvl="1"/>
            <a:r>
              <a:rPr lang="en-US" dirty="0" err="1" smtClean="0"/>
              <a:t>NInject</a:t>
            </a:r>
            <a:r>
              <a:rPr lang="en-US" dirty="0" smtClean="0"/>
              <a:t>, Unity, Castle</a:t>
            </a:r>
            <a:r>
              <a:rPr lang="en-US" dirty="0" smtClean="0"/>
              <a:t>, Structure Map, etc.</a:t>
            </a:r>
          </a:p>
          <a:p>
            <a:pPr lvl="1"/>
            <a:r>
              <a:rPr lang="en-US" dirty="0"/>
              <a:t>(They’re pretty much all the same</a:t>
            </a:r>
            <a:r>
              <a:rPr lang="en-US" dirty="0" smtClean="0"/>
              <a:t>.)</a:t>
            </a:r>
          </a:p>
          <a:p>
            <a:pPr lvl="1"/>
            <a:endParaRPr lang="en-US" dirty="0" smtClean="0"/>
          </a:p>
          <a:p>
            <a:r>
              <a:rPr lang="en-US" u="sng" dirty="0" smtClean="0">
                <a:solidFill>
                  <a:srgbClr val="C00000"/>
                </a:solidFill>
              </a:rPr>
              <a:t>TIP: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hide the existence of your DI framework from the rest of your application.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96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does DI help with testability?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Helps you focus on the testing task at hand</a:t>
            </a:r>
          </a:p>
          <a:p>
            <a:pPr lvl="1"/>
            <a:r>
              <a:rPr lang="en-US" smtClean="0"/>
              <a:t>Only test what you’re trying to test.  Skip everything else.</a:t>
            </a:r>
          </a:p>
          <a:p>
            <a:r>
              <a:rPr lang="en-US" smtClean="0"/>
              <a:t>Makes interface-driven programming simple</a:t>
            </a:r>
          </a:p>
          <a:p>
            <a:endParaRPr lang="en-US" smtClean="0"/>
          </a:p>
          <a:p>
            <a:r>
              <a:rPr lang="en-US" smtClean="0"/>
              <a:t>Interface-driven programming + DI lets you use mocks and stubs in your tests.</a:t>
            </a:r>
          </a:p>
        </p:txBody>
      </p:sp>
    </p:spTree>
    <p:extLst>
      <p:ext uri="{BB962C8B-B14F-4D97-AF65-F5344CB8AC3E}">
        <p14:creationId xmlns:p14="http://schemas.microsoft.com/office/powerpoint/2010/main" val="313036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Mocks &amp; stubs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003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this Benjamin Day guy?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Brookline, </a:t>
            </a:r>
            <a:r>
              <a:rPr lang="en-US" dirty="0" smtClean="0"/>
              <a:t>MA</a:t>
            </a:r>
          </a:p>
          <a:p>
            <a:r>
              <a:rPr lang="en-US" dirty="0" smtClean="0"/>
              <a:t>Consultant, Coach, &amp; Trainer</a:t>
            </a:r>
          </a:p>
          <a:p>
            <a:r>
              <a:rPr lang="en-US" dirty="0" smtClean="0"/>
              <a:t>Microsoft MVP for Visual Studio ALM</a:t>
            </a:r>
          </a:p>
          <a:p>
            <a:r>
              <a:rPr lang="en-US" dirty="0" smtClean="0"/>
              <a:t>Team Foundation Server, </a:t>
            </a:r>
            <a:br>
              <a:rPr lang="en-US" dirty="0" smtClean="0"/>
            </a:br>
            <a:r>
              <a:rPr lang="en-US" dirty="0" smtClean="0"/>
              <a:t>Software Testing, Scrum, </a:t>
            </a:r>
            <a:br>
              <a:rPr lang="en-US" dirty="0" smtClean="0"/>
            </a:br>
            <a:r>
              <a:rPr lang="en-US" dirty="0" smtClean="0"/>
              <a:t>Software Architecture</a:t>
            </a:r>
          </a:p>
          <a:p>
            <a:r>
              <a:rPr lang="en-US" dirty="0" smtClean="0"/>
              <a:t>Scrum.org Classes</a:t>
            </a:r>
          </a:p>
          <a:p>
            <a:pPr lvl="1"/>
            <a:r>
              <a:rPr lang="en-US" dirty="0" smtClean="0"/>
              <a:t>Professional Scrum Developer (PSD)</a:t>
            </a:r>
          </a:p>
          <a:p>
            <a:pPr lvl="1"/>
            <a:r>
              <a:rPr lang="en-US" dirty="0" smtClean="0"/>
              <a:t>Professional Scrum Foundations (PSF)</a:t>
            </a:r>
          </a:p>
          <a:p>
            <a:r>
              <a:rPr lang="en-US" dirty="0" smtClean="0">
                <a:hlinkClick r:id="rId2"/>
              </a:rPr>
              <a:t>www.benday.com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benday@benday.com</a:t>
            </a:r>
            <a:r>
              <a:rPr lang="en-US" dirty="0" smtClean="0"/>
              <a:t>, @</a:t>
            </a:r>
            <a:r>
              <a:rPr lang="en-US" dirty="0" err="1" smtClean="0"/>
              <a:t>benday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enday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2344" y="3380720"/>
            <a:ext cx="3150185" cy="6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74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Mocks vs. Stubs vs. </a:t>
            </a:r>
            <a:br>
              <a:rPr lang="en-US" dirty="0" smtClean="0"/>
            </a:br>
            <a:r>
              <a:rPr lang="en-US" dirty="0" smtClean="0"/>
              <a:t>Dummies vs. Fakes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Martin Fowler</a:t>
            </a:r>
            <a:br>
              <a:rPr lang="en-US" smtClean="0"/>
            </a:br>
            <a:r>
              <a:rPr lang="en-US" smtClean="0">
                <a:hlinkClick r:id="rId2"/>
              </a:rPr>
              <a:t>http://martinfowler.com/articles/</a:t>
            </a:r>
            <a:br>
              <a:rPr lang="en-US" smtClean="0">
                <a:hlinkClick r:id="rId2"/>
              </a:rPr>
            </a:br>
            <a:r>
              <a:rPr lang="en-US" smtClean="0">
                <a:hlinkClick r:id="rId2"/>
              </a:rPr>
              <a:t>mocksArentStubs.html</a:t>
            </a:r>
            <a:endParaRPr lang="en-US" smtClean="0"/>
          </a:p>
          <a:p>
            <a:r>
              <a:rPr lang="en-US" smtClean="0"/>
              <a:t>Dummy = passed but not used</a:t>
            </a:r>
          </a:p>
          <a:p>
            <a:r>
              <a:rPr lang="en-US" smtClean="0"/>
              <a:t>Fake = “shortcut” implementation</a:t>
            </a:r>
          </a:p>
          <a:p>
            <a:r>
              <a:rPr lang="en-US" smtClean="0"/>
              <a:t>Stub = Only pretends to work, returns pre-defined answer</a:t>
            </a:r>
          </a:p>
          <a:p>
            <a:r>
              <a:rPr lang="en-US" smtClean="0"/>
              <a:t>Mock = Used to test expectations, requires verification at the end of test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26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Mocking with the Visual Studio 2012 </a:t>
            </a:r>
            <a:br>
              <a:rPr lang="en-US" dirty="0" smtClean="0"/>
            </a:br>
            <a:r>
              <a:rPr lang="en-US" dirty="0" smtClean="0"/>
              <a:t>Fakes Framework.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2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 1: Stub With VS2012 Fakes</a:t>
            </a:r>
            <a:endParaRPr lang="en-US" dirty="0"/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374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 2: Test Exception Handling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some existing code</a:t>
            </a:r>
          </a:p>
          <a:p>
            <a:r>
              <a:rPr lang="en-US" dirty="0" smtClean="0"/>
              <a:t>Refactor for testability</a:t>
            </a:r>
          </a:p>
          <a:p>
            <a:r>
              <a:rPr lang="en-US" dirty="0" smtClean="0"/>
              <a:t>Use VS Fakes to trigger the exception handler</a:t>
            </a:r>
          </a:p>
        </p:txBody>
      </p:sp>
    </p:spTree>
    <p:extLst>
      <p:ext uri="{BB962C8B-B14F-4D97-AF65-F5344CB8AC3E}">
        <p14:creationId xmlns:p14="http://schemas.microsoft.com/office/powerpoint/2010/main" val="20061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Databases &amp; </a:t>
            </a:r>
            <a:r>
              <a:rPr lang="en-US" dirty="0" err="1" smtClean="0"/>
              <a:t>SErvices</a:t>
            </a:r>
            <a:endParaRPr lang="en-US" dirty="0" smtClean="0"/>
          </a:p>
        </p:txBody>
      </p:sp>
      <p:sp>
        <p:nvSpPr>
          <p:cNvPr id="2150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456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Avoid End-to-End Integration Tests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smtClean="0"/>
              <a:t>Does a good test…</a:t>
            </a:r>
          </a:p>
          <a:p>
            <a:r>
              <a:rPr lang="en-US" smtClean="0"/>
              <a:t>…really have to write all the way to the database?</a:t>
            </a:r>
          </a:p>
          <a:p>
            <a:r>
              <a:rPr lang="en-US" smtClean="0"/>
              <a:t>…really have to have a running WCF service on the other end of that call?</a:t>
            </a:r>
          </a:p>
          <a:p>
            <a:r>
              <a:rPr lang="en-US" smtClean="0"/>
              <a:t>…really need to make a call to the mainframe?</a:t>
            </a:r>
          </a:p>
        </p:txBody>
      </p:sp>
    </p:spTree>
    <p:extLst>
      <p:ext uri="{BB962C8B-B14F-4D97-AF65-F5344CB8AC3E}">
        <p14:creationId xmlns:p14="http://schemas.microsoft.com/office/powerpoint/2010/main" val="356801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Reminder: </a:t>
            </a:r>
            <a:br>
              <a:rPr lang="en-US" dirty="0" smtClean="0"/>
            </a:br>
            <a:r>
              <a:rPr lang="en-US" dirty="0" smtClean="0"/>
              <a:t>Only test what you have to test.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952500" y="2028825"/>
            <a:ext cx="2925763" cy="32385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74863"/>
            <a:ext cx="282257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Content Placeholder 4"/>
          <p:cNvSpPr txBox="1">
            <a:spLocks/>
          </p:cNvSpPr>
          <p:nvPr/>
        </p:nvSpPr>
        <p:spPr bwMode="auto">
          <a:xfrm>
            <a:off x="4259263" y="2009775"/>
            <a:ext cx="39560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79" tIns="44448" rIns="90379" bIns="44448"/>
          <a:lstStyle>
            <a:lvl1pPr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2600">
                <a:latin typeface="Arial" panose="020B0604020202020204" pitchFamily="34" charset="0"/>
              </a:rPr>
              <a:t>To test this latch, do you have to take the plane up for a spin?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952500" y="5386388"/>
            <a:ext cx="7200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90000"/>
                  </a:schemeClr>
                </a:solidFill>
              </a:rPr>
              <a:t>http://www.flickr.com/photos/ericejohnson/4427453880/</a:t>
            </a:r>
          </a:p>
        </p:txBody>
      </p:sp>
    </p:spTree>
    <p:extLst>
      <p:ext uri="{BB962C8B-B14F-4D97-AF65-F5344CB8AC3E}">
        <p14:creationId xmlns:p14="http://schemas.microsoft.com/office/powerpoint/2010/main" val="378340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Repository Pattern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“Mediates between the domain and data mapping layers using a collection-like interface for accessing domain objects.”</a:t>
            </a:r>
          </a:p>
          <a:p>
            <a:pPr lvl="1"/>
            <a:r>
              <a:rPr lang="en-US" smtClean="0">
                <a:hlinkClick r:id="rId2"/>
              </a:rPr>
              <a:t>http://martinfowler.com/eaaCatalog/repository.html</a:t>
            </a:r>
            <a:r>
              <a:rPr lang="en-US" smtClean="0"/>
              <a:t> </a:t>
            </a:r>
          </a:p>
          <a:p>
            <a:r>
              <a:rPr lang="en-US" smtClean="0"/>
              <a:t>Encapsulates the logic of getting things saved and retrieved</a:t>
            </a:r>
            <a:r>
              <a:rPr lang="en-US" i="1" smtClean="0"/>
              <a:t/>
            </a:r>
            <a:br>
              <a:rPr lang="en-US" i="1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852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Person Repository</a:t>
            </a:r>
            <a:endParaRPr lang="en-US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3" y="1339850"/>
            <a:ext cx="6864350" cy="4814888"/>
          </a:xfrm>
        </p:spPr>
      </p:pic>
    </p:spTree>
    <p:extLst>
      <p:ext uri="{BB962C8B-B14F-4D97-AF65-F5344CB8AC3E}">
        <p14:creationId xmlns:p14="http://schemas.microsoft.com/office/powerpoint/2010/main" val="954588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 3: Repository Pattern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Simplify database (or web service) unit test with a repository</a:t>
            </a:r>
          </a:p>
        </p:txBody>
      </p:sp>
    </p:spTree>
    <p:extLst>
      <p:ext uri="{BB962C8B-B14F-4D97-AF65-F5344CB8AC3E}">
        <p14:creationId xmlns:p14="http://schemas.microsoft.com/office/powerpoint/2010/main" val="85762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077" y="3000265"/>
            <a:ext cx="6272954" cy="685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heard of </a:t>
            </a:r>
            <a:br>
              <a:rPr lang="en-US" dirty="0" smtClean="0"/>
            </a:br>
            <a:r>
              <a:rPr lang="en-US" dirty="0" smtClean="0"/>
              <a:t>Scrum.org?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 interfaces</a:t>
            </a:r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98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330200"/>
            <a:ext cx="7369175" cy="1190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User Interfaces: The Redheaded Stepchild of the Unit Testing World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 easy to automate the UI testing</a:t>
            </a:r>
          </a:p>
          <a:p>
            <a:r>
              <a:rPr lang="en-US" smtClean="0"/>
              <a:t>Basically, automating button clicks</a:t>
            </a:r>
          </a:p>
          <a:p>
            <a:r>
              <a:rPr lang="en-US" smtClean="0"/>
              <a:t>UI’s almost have to be tested by a human</a:t>
            </a:r>
          </a:p>
          <a:p>
            <a:pPr lvl="1"/>
            <a:r>
              <a:rPr lang="en-US" smtClean="0"/>
              <a:t>Computers don’t understand the “visual stuff”</a:t>
            </a:r>
          </a:p>
          <a:p>
            <a:pPr lvl="1"/>
            <a:r>
              <a:rPr lang="en-US" smtClean="0"/>
              <a:t>Colors, fonts, etc are hard to unit test for</a:t>
            </a:r>
          </a:p>
          <a:p>
            <a:pPr lvl="1"/>
            <a:r>
              <a:rPr lang="en-US" smtClean="0"/>
              <a:t>“This doesn’t look right” errors</a:t>
            </a:r>
          </a:p>
          <a:p>
            <a:r>
              <a:rPr lang="en-US" smtClean="0"/>
              <a:t>The rest is:</a:t>
            </a:r>
          </a:p>
          <a:p>
            <a:pPr lvl="1"/>
            <a:r>
              <a:rPr lang="en-US" smtClean="0"/>
              <a:t>Exercising the application</a:t>
            </a:r>
          </a:p>
          <a:p>
            <a:pPr lvl="1"/>
            <a:r>
              <a:rPr lang="en-US" smtClean="0"/>
              <a:t>Checking that fields have the right data</a:t>
            </a:r>
          </a:p>
          <a:p>
            <a:pPr lvl="1"/>
            <a:r>
              <a:rPr lang="en-US" smtClean="0"/>
              <a:t>Checking field visibility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201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$0.02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Solve the problem by not solving the problem</a:t>
            </a:r>
          </a:p>
          <a:p>
            <a:r>
              <a:rPr lang="en-US" smtClean="0"/>
              <a:t>Find a way to minimize what you can’t automate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84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Solution.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Keep as much logic as possible out of the UI</a:t>
            </a:r>
          </a:p>
          <a:p>
            <a:pPr lvl="1"/>
            <a:r>
              <a:rPr lang="en-US" smtClean="0"/>
              <a:t>Shouldn’t be more than a handful of assignments</a:t>
            </a:r>
          </a:p>
          <a:p>
            <a:pPr lvl="1"/>
            <a:r>
              <a:rPr lang="en-US" smtClean="0"/>
              <a:t>Nothing smart</a:t>
            </a:r>
          </a:p>
          <a:p>
            <a:pPr lvl="1"/>
            <a:r>
              <a:rPr lang="en-US" smtClean="0"/>
              <a:t>Real work is handled by the business tier</a:t>
            </a:r>
          </a:p>
          <a:p>
            <a:r>
              <a:rPr lang="en-US" smtClean="0"/>
              <a:t>Test the UI separate from everything else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08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Patterns for UI Testability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Model-View-Controller (MVC)</a:t>
            </a:r>
          </a:p>
          <a:p>
            <a:pPr lvl="1"/>
            <a:r>
              <a:rPr lang="en-US" smtClean="0"/>
              <a:t>ASP.NET MVC</a:t>
            </a:r>
          </a:p>
          <a:p>
            <a:r>
              <a:rPr lang="en-US" smtClean="0"/>
              <a:t>Model-View-Presenter (MVP)</a:t>
            </a:r>
          </a:p>
          <a:p>
            <a:pPr lvl="1"/>
            <a:r>
              <a:rPr lang="en-US" smtClean="0"/>
              <a:t>Windows Forms</a:t>
            </a:r>
          </a:p>
          <a:p>
            <a:pPr lvl="1"/>
            <a:r>
              <a:rPr lang="en-US" smtClean="0"/>
              <a:t>ASP.NET Web Forms</a:t>
            </a:r>
          </a:p>
          <a:p>
            <a:r>
              <a:rPr lang="en-US" smtClean="0"/>
              <a:t>Model-View-ViewModel (MVVM)</a:t>
            </a:r>
          </a:p>
          <a:p>
            <a:pPr lvl="1"/>
            <a:r>
              <a:rPr lang="en-US" smtClean="0"/>
              <a:t>Silverlight</a:t>
            </a:r>
          </a:p>
          <a:p>
            <a:pPr lvl="1"/>
            <a:r>
              <a:rPr lang="en-US" smtClean="0"/>
              <a:t>WPF</a:t>
            </a:r>
          </a:p>
          <a:p>
            <a:pPr lvl="1"/>
            <a:r>
              <a:rPr lang="en-US" smtClean="0"/>
              <a:t>Windows Phone 7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71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131763"/>
            <a:ext cx="7369175" cy="752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Service Layer Pattern</a:t>
            </a:r>
            <a:endParaRPr lang="en-US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122363"/>
            <a:ext cx="4367212" cy="4686300"/>
          </a:xfrm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165350" y="61674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5725" y="5918200"/>
            <a:ext cx="4376738" cy="84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i="1" dirty="0">
                <a:latin typeface="+mn-lt"/>
              </a:rPr>
              <a:t>From “Patterns Of Enterprise Application Architecture”</a:t>
            </a:r>
            <a:br>
              <a:rPr lang="en-US" sz="1100" i="1" dirty="0">
                <a:latin typeface="+mn-lt"/>
              </a:rPr>
            </a:br>
            <a:r>
              <a:rPr lang="en-US" sz="1100" i="1" dirty="0">
                <a:latin typeface="+mn-lt"/>
              </a:rPr>
              <a:t>by Martin Fowler, Randy Stafford, et al.</a:t>
            </a:r>
            <a:br>
              <a:rPr lang="en-US" sz="1100" i="1" dirty="0">
                <a:latin typeface="+mn-lt"/>
              </a:rPr>
            </a:br>
            <a:r>
              <a:rPr lang="en-US" sz="1100" i="1" dirty="0">
                <a:latin typeface="+mn-lt"/>
              </a:rPr>
              <a:t>Chapter 9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5092700" y="1085850"/>
            <a:ext cx="3578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/>
              <a:t>“Defines an application’s boundary with a layer of services that establishes a set of available operations and coordinates the application’s response in each operation.”</a:t>
            </a:r>
          </a:p>
          <a:p>
            <a:endParaRPr lang="en-US"/>
          </a:p>
          <a:p>
            <a:r>
              <a:rPr lang="en-US"/>
              <a:t>-Randy Stafford</a:t>
            </a:r>
          </a:p>
        </p:txBody>
      </p:sp>
      <p:pic>
        <p:nvPicPr>
          <p:cNvPr id="32775" name="Picture 5" descr="http://images.amazon.com/images/P/0321127420.01.LZZZZZZ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471863"/>
            <a:ext cx="18684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43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Model View Presenter (MVP)</a:t>
            </a:r>
            <a:endParaRPr lang="en-US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8" y="1944688"/>
            <a:ext cx="8474075" cy="2835275"/>
          </a:xfrm>
        </p:spPr>
      </p:pic>
    </p:spTree>
    <p:extLst>
      <p:ext uri="{BB962C8B-B14F-4D97-AF65-F5344CB8AC3E}">
        <p14:creationId xmlns:p14="http://schemas.microsoft.com/office/powerpoint/2010/main" val="24689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Model View Presenter (MVP)</a:t>
            </a:r>
            <a:endParaRPr lang="en-US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790700"/>
            <a:ext cx="8180388" cy="3182938"/>
          </a:xfrm>
        </p:spPr>
      </p:pic>
    </p:spTree>
    <p:extLst>
      <p:ext uri="{BB962C8B-B14F-4D97-AF65-F5344CB8AC3E}">
        <p14:creationId xmlns:p14="http://schemas.microsoft.com/office/powerpoint/2010/main" val="37973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3763" y="131763"/>
            <a:ext cx="7369175" cy="6683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Common Tiers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004888"/>
            <a:ext cx="3608387" cy="4770437"/>
          </a:xfrm>
        </p:spPr>
        <p:txBody>
          <a:bodyPr lIns="91440" tIns="45720" rIns="91440" bIns="45720"/>
          <a:lstStyle/>
          <a:p>
            <a:pPr fontAlgn="ctr"/>
            <a:r>
              <a:rPr lang="en-US" sz="2400" smtClean="0"/>
              <a:t>Presentation tier</a:t>
            </a:r>
          </a:p>
          <a:p>
            <a:pPr lvl="1" fontAlgn="ctr"/>
            <a:r>
              <a:rPr lang="en-US" sz="2000" smtClean="0"/>
              <a:t>ASP.NET</a:t>
            </a:r>
          </a:p>
          <a:p>
            <a:pPr lvl="1" fontAlgn="ctr"/>
            <a:r>
              <a:rPr lang="en-US" sz="2000" smtClean="0"/>
              <a:t>Windows Forms</a:t>
            </a:r>
          </a:p>
          <a:p>
            <a:pPr lvl="1" fontAlgn="ctr"/>
            <a:r>
              <a:rPr lang="en-US" sz="2000" smtClean="0"/>
              <a:t>WPF</a:t>
            </a:r>
          </a:p>
          <a:p>
            <a:pPr lvl="1" fontAlgn="ctr"/>
            <a:r>
              <a:rPr lang="en-US" sz="2000" smtClean="0"/>
              <a:t>WCF Service </a:t>
            </a:r>
          </a:p>
          <a:p>
            <a:pPr lvl="1" fontAlgn="ctr"/>
            <a:r>
              <a:rPr lang="en-US" sz="2000" smtClean="0"/>
              <a:t>The “View” of MVP</a:t>
            </a:r>
          </a:p>
          <a:p>
            <a:pPr fontAlgn="ctr"/>
            <a:r>
              <a:rPr lang="en-US" sz="2400" smtClean="0"/>
              <a:t>Presenter Tier</a:t>
            </a:r>
          </a:p>
          <a:p>
            <a:pPr lvl="1" fontAlgn="ctr"/>
            <a:r>
              <a:rPr lang="en-US" sz="2000" smtClean="0"/>
              <a:t>Handles the "conversation" between the presentation tier implementation and the business tier</a:t>
            </a:r>
          </a:p>
          <a:p>
            <a:pPr lvl="1" fontAlgn="ctr"/>
            <a:r>
              <a:rPr lang="en-US" sz="2000" smtClean="0"/>
              <a:t>Defines the “View” Interfaces</a:t>
            </a:r>
          </a:p>
          <a:p>
            <a:pPr lvl="1" fontAlgn="ctr"/>
            <a:r>
              <a:rPr lang="en-US" sz="2000" smtClean="0"/>
              <a:t>“Presenter” in MVP</a:t>
            </a:r>
          </a:p>
          <a:p>
            <a:endParaRPr lang="en-US" sz="3200" smtClean="0"/>
          </a:p>
        </p:txBody>
      </p:sp>
      <p:sp>
        <p:nvSpPr>
          <p:cNvPr id="35844" name="Content Placeholder 4"/>
          <p:cNvSpPr>
            <a:spLocks noGrp="1"/>
          </p:cNvSpPr>
          <p:nvPr>
            <p:ph sz="half" idx="2"/>
          </p:nvPr>
        </p:nvSpPr>
        <p:spPr>
          <a:xfrm>
            <a:off x="4660900" y="1004888"/>
            <a:ext cx="3608388" cy="4770437"/>
          </a:xfrm>
        </p:spPr>
        <p:txBody>
          <a:bodyPr lIns="91440" tIns="45720" rIns="91440" bIns="45720"/>
          <a:lstStyle/>
          <a:p>
            <a:pPr fontAlgn="ctr"/>
            <a:r>
              <a:rPr lang="en-US" sz="2400" smtClean="0"/>
              <a:t>Business tier</a:t>
            </a:r>
          </a:p>
          <a:p>
            <a:pPr lvl="1" fontAlgn="ctr"/>
            <a:r>
              <a:rPr lang="en-US" sz="2000" smtClean="0"/>
              <a:t>Business object interfaces</a:t>
            </a:r>
          </a:p>
          <a:p>
            <a:pPr lvl="1" fontAlgn="ctr"/>
            <a:r>
              <a:rPr lang="en-US" sz="2000" smtClean="0"/>
              <a:t>Business objects</a:t>
            </a:r>
          </a:p>
          <a:p>
            <a:pPr lvl="2" indent="0" fontAlgn="ctr">
              <a:buFontTx/>
              <a:buChar char="•"/>
            </a:pPr>
            <a:r>
              <a:rPr lang="en-US" sz="1800" smtClean="0"/>
              <a:t>The “Model” in MVP</a:t>
            </a:r>
          </a:p>
          <a:p>
            <a:pPr lvl="1" fontAlgn="ctr"/>
            <a:r>
              <a:rPr lang="en-US" sz="2000" smtClean="0"/>
              <a:t>Business facades </a:t>
            </a:r>
          </a:p>
          <a:p>
            <a:pPr lvl="2" indent="0" fontAlgn="ctr">
              <a:buFontTx/>
              <a:buChar char="•"/>
            </a:pPr>
            <a:r>
              <a:rPr lang="en-US" sz="1800" smtClean="0"/>
              <a:t>Manipulate business objects</a:t>
            </a:r>
          </a:p>
          <a:p>
            <a:pPr lvl="2" indent="0" fontAlgn="ctr">
              <a:buFontTx/>
              <a:buChar char="•"/>
            </a:pPr>
            <a:r>
              <a:rPr lang="en-US" sz="1800" smtClean="0"/>
              <a:t>Handle requests for CRUD operations</a:t>
            </a:r>
          </a:p>
          <a:p>
            <a:pPr fontAlgn="ctr"/>
            <a:r>
              <a:rPr lang="en-US" sz="2400" smtClean="0"/>
              <a:t>Data Access Tier</a:t>
            </a:r>
          </a:p>
          <a:p>
            <a:pPr fontAlgn="ctr"/>
            <a:r>
              <a:rPr lang="en-US" sz="2400" smtClean="0"/>
              <a:t>Data Storage Tier</a:t>
            </a:r>
          </a:p>
          <a:p>
            <a:pPr lvl="1" fontAlgn="ctr"/>
            <a:r>
              <a:rPr lang="en-US" sz="2000" smtClean="0"/>
              <a:t>SQL Server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7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 interfaces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Interface represents the fields manipulated through the UI</a:t>
            </a:r>
          </a:p>
          <a:p>
            <a:r>
              <a:rPr lang="en-US" smtClean="0"/>
              <a:t>ASPX Page or Windows Form Implements the interface</a:t>
            </a:r>
          </a:p>
          <a:p>
            <a:pPr lvl="1"/>
            <a:r>
              <a:rPr lang="en-US" smtClean="0"/>
              <a:t>Interface’s properties wrap UI widgets</a:t>
            </a:r>
          </a:p>
          <a:p>
            <a:pPr lvl="1"/>
            <a:r>
              <a:rPr lang="en-US" smtClean="0"/>
              <a:t>ICustomerDetailView.CustomerName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br>
              <a:rPr lang="en-US" smtClean="0">
                <a:sym typeface="Wingdings" panose="05000000000000000000" pitchFamily="2" charset="2"/>
              </a:rPr>
            </a:b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m_textboxCustomerName.Text</a:t>
            </a:r>
            <a:endParaRPr 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mtClean="0"/>
              <a:t>Use a stub represent the UI</a:t>
            </a:r>
          </a:p>
          <a:p>
            <a:r>
              <a:rPr lang="en-US" smtClean="0"/>
              <a:t>Write unit tests to test the functionality of the presenter</a:t>
            </a:r>
          </a:p>
          <a:p>
            <a:r>
              <a:rPr lang="en-US" smtClean="0"/>
              <a:t>Avoid business objects </a:t>
            </a:r>
            <a:r>
              <a:rPr lang="en-US" smtClean="0">
                <a:sym typeface="Wingdings" panose="05000000000000000000" pitchFamily="2" charset="2"/>
              </a:rPr>
              <a:t> favor scalars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541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" y="352280"/>
            <a:ext cx="7741023" cy="58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Presenter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Service Layer Pattern</a:t>
            </a:r>
          </a:p>
          <a:p>
            <a:r>
              <a:rPr lang="en-US" smtClean="0"/>
              <a:t>Wrap larger operations that are relevant to each UI page/screen interface</a:t>
            </a:r>
          </a:p>
          <a:p>
            <a:pPr lvl="1"/>
            <a:r>
              <a:rPr lang="en-US" smtClean="0"/>
              <a:t>InitializeBlank(ICustomerDetailView)</a:t>
            </a:r>
          </a:p>
          <a:p>
            <a:pPr lvl="1"/>
            <a:r>
              <a:rPr lang="en-US" smtClean="0"/>
              <a:t>View(ICustomerDetailView)</a:t>
            </a:r>
          </a:p>
          <a:p>
            <a:pPr lvl="1"/>
            <a:r>
              <a:rPr lang="en-US" smtClean="0"/>
              <a:t>Save(ICustomerDetailView)</a:t>
            </a:r>
          </a:p>
          <a:p>
            <a:r>
              <a:rPr lang="en-US" smtClean="0"/>
              <a:t>Since each page implements the interface, pass the page reference to the facade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12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Model View Presenter (MVP)</a:t>
            </a:r>
            <a:endParaRPr lang="en-US" dirty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790700"/>
            <a:ext cx="8180388" cy="3182938"/>
          </a:xfrm>
        </p:spPr>
      </p:pic>
    </p:spTree>
    <p:extLst>
      <p:ext uri="{BB962C8B-B14F-4D97-AF65-F5344CB8AC3E}">
        <p14:creationId xmlns:p14="http://schemas.microsoft.com/office/powerpoint/2010/main" val="219417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Designing the UI for Testability</a:t>
            </a:r>
            <a:endParaRPr lang="en-US" dirty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1758950"/>
            <a:ext cx="3067050" cy="1809750"/>
          </a:xfrm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177925" y="1271588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2000">
                <a:latin typeface="Calibri" panose="020F0502020204030204" pitchFamily="34" charset="0"/>
              </a:rPr>
              <a:t>PersonDetailView.aspx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308100"/>
            <a:ext cx="301783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083050"/>
            <a:ext cx="43799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79875"/>
            <a:ext cx="34067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3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is this more testable?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page/screen only has to get/set the value from interface property into the right display control</a:t>
            </a:r>
          </a:p>
          <a:p>
            <a:r>
              <a:rPr lang="en-US" smtClean="0"/>
              <a:t>UI does not know anything about business objects</a:t>
            </a:r>
          </a:p>
          <a:p>
            <a:r>
              <a:rPr lang="en-US" smtClean="0"/>
              <a:t>Doesn’t know about any details of loading or saving</a:t>
            </a:r>
          </a:p>
          <a:p>
            <a:r>
              <a:rPr lang="en-US" smtClean="0"/>
              <a:t>Doesn’t have to know about validation</a:t>
            </a:r>
          </a:p>
          <a:p>
            <a:endParaRPr lang="en-US" smtClean="0"/>
          </a:p>
          <a:p>
            <a:r>
              <a:rPr lang="en-US" smtClean="0"/>
              <a:t>All this logic goes into the Presenter and testable via unit test </a:t>
            </a:r>
          </a:p>
        </p:txBody>
      </p:sp>
    </p:spTree>
    <p:extLst>
      <p:ext uri="{BB962C8B-B14F-4D97-AF65-F5344CB8AC3E}">
        <p14:creationId xmlns:p14="http://schemas.microsoft.com/office/powerpoint/2010/main" val="312397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 4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Refactor to UI Interfaces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207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Quick ‘what’ and ‘why’</a:t>
            </a:r>
          </a:p>
          <a:p>
            <a:r>
              <a:rPr lang="en-US" smtClean="0"/>
              <a:t>Dependency Injection </a:t>
            </a:r>
          </a:p>
          <a:p>
            <a:r>
              <a:rPr lang="en-US" smtClean="0"/>
              <a:t>Mocks &amp; Stubs</a:t>
            </a:r>
          </a:p>
          <a:p>
            <a:r>
              <a:rPr lang="en-US" smtClean="0"/>
              <a:t>Databases, Web Services</a:t>
            </a:r>
          </a:p>
          <a:p>
            <a:r>
              <a:rPr lang="en-US" smtClean="0"/>
              <a:t>User Interface Testing</a:t>
            </a:r>
          </a:p>
        </p:txBody>
      </p:sp>
    </p:spTree>
    <p:extLst>
      <p:ext uri="{BB962C8B-B14F-4D97-AF65-F5344CB8AC3E}">
        <p14:creationId xmlns:p14="http://schemas.microsoft.com/office/powerpoint/2010/main" val="331244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3317875" y="2738438"/>
            <a:ext cx="2900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79" tIns="44448" rIns="90379" bIns="44448" anchor="b"/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>
              <a:defRPr/>
            </a:pPr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Thank you.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766888" y="4889500"/>
            <a:ext cx="5624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www.benday.com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benday@benday.com</a:t>
            </a:r>
          </a:p>
        </p:txBody>
      </p:sp>
      <p:pic>
        <p:nvPicPr>
          <p:cNvPr id="44036" name="Picture 4" descr="benda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911600"/>
            <a:ext cx="3886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45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5224342"/>
            <a:ext cx="6858000" cy="1870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dirty="0">
                <a:hlinkClick r:id="rId2"/>
              </a:rPr>
              <a:t>http://www.pluralsight.com/training/Courses/TableOfContents/alm-fundamentals</a:t>
            </a:r>
            <a:r>
              <a:rPr lang="en-US" sz="1200" dirty="0"/>
              <a:t> </a:t>
            </a:r>
            <a:endParaRPr lang="en-US" sz="2100" dirty="0"/>
          </a:p>
        </p:txBody>
      </p:sp>
      <p:pic>
        <p:nvPicPr>
          <p:cNvPr id="5" name="Picture 2" descr="C:\Users\BENDAY~1.BEN\AppData\Local\Temp\SNAGHTML10c3f6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2" y="1182389"/>
            <a:ext cx="6473952" cy="40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9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786667"/>
            <a:ext cx="6858000" cy="1129007"/>
          </a:xfrm>
        </p:spPr>
        <p:txBody>
          <a:bodyPr anchor="t">
            <a:normAutofit/>
          </a:bodyPr>
          <a:lstStyle/>
          <a:p>
            <a:pPr algn="ctr"/>
            <a:r>
              <a:rPr lang="en-US" sz="1500" dirty="0">
                <a:hlinkClick r:id="rId2"/>
              </a:rPr>
              <a:t>http://</a:t>
            </a:r>
            <a:r>
              <a:rPr lang="en-US" sz="1200" dirty="0">
                <a:hlinkClick r:id="rId2"/>
              </a:rPr>
              <a:t>pluralsight.com/training/Courses/TableOfContents/alm-for-developers</a:t>
            </a:r>
            <a:r>
              <a:rPr lang="en-US" sz="1500" dirty="0"/>
              <a:t> </a:t>
            </a:r>
          </a:p>
        </p:txBody>
      </p:sp>
      <p:pic>
        <p:nvPicPr>
          <p:cNvPr id="3074" name="Picture 2" descr="C:\Users\BENDAY~1.BEN\AppData\Local\Temp\SNAGHTML741e4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04" y="1442466"/>
            <a:ext cx="6555696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6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Quick ‘what’ and ‘why’</a:t>
            </a:r>
          </a:p>
          <a:p>
            <a:r>
              <a:rPr lang="en-US" smtClean="0"/>
              <a:t>Dependency Injection </a:t>
            </a:r>
          </a:p>
          <a:p>
            <a:r>
              <a:rPr lang="en-US" smtClean="0"/>
              <a:t>Mocks &amp; Stubs</a:t>
            </a:r>
          </a:p>
          <a:p>
            <a:r>
              <a:rPr lang="en-US" smtClean="0"/>
              <a:t>Databases, Web Services</a:t>
            </a:r>
          </a:p>
          <a:p>
            <a:r>
              <a:rPr lang="en-US" smtClean="0"/>
              <a:t>User Interface Testing</a:t>
            </a:r>
          </a:p>
        </p:txBody>
      </p:sp>
    </p:spTree>
    <p:extLst>
      <p:ext uri="{BB962C8B-B14F-4D97-AF65-F5344CB8AC3E}">
        <p14:creationId xmlns:p14="http://schemas.microsoft.com/office/powerpoint/2010/main" val="318915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&amp; WHY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314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Test Driven Development?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Develop code with proof that it works</a:t>
            </a:r>
          </a:p>
          <a:p>
            <a:pPr lvl="1"/>
            <a:r>
              <a:rPr lang="en-US" smtClean="0"/>
              <a:t>Code that validates other code</a:t>
            </a:r>
          </a:p>
          <a:p>
            <a:pPr lvl="1"/>
            <a:r>
              <a:rPr lang="en-US" smtClean="0"/>
              <a:t>Small chunks of “is it working?”</a:t>
            </a:r>
          </a:p>
          <a:p>
            <a:r>
              <a:rPr lang="en-US" smtClean="0"/>
              <a:t>Small chunks = Unit Tests</a:t>
            </a:r>
          </a:p>
          <a:p>
            <a:r>
              <a:rPr lang="en-US" smtClean="0"/>
              <a:t>“Never write a single line of code unless you have a failing automated test.”</a:t>
            </a:r>
          </a:p>
          <a:p>
            <a:pPr lvl="1"/>
            <a:r>
              <a:rPr lang="en-US" smtClean="0"/>
              <a:t>Kent Beck, “Test-Driven Development”, </a:t>
            </a:r>
            <a:br>
              <a:rPr lang="en-US" smtClean="0"/>
            </a:br>
            <a:r>
              <a:rPr lang="en-US" smtClean="0"/>
              <a:t>Addison-Wesley</a:t>
            </a:r>
          </a:p>
        </p:txBody>
      </p:sp>
    </p:spTree>
    <p:extLst>
      <p:ext uri="{BB962C8B-B14F-4D97-AF65-F5344CB8AC3E}">
        <p14:creationId xmlns:p14="http://schemas.microsoft.com/office/powerpoint/2010/main" val="219269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 Live! Las Vegas 2013">
  <a:themeElements>
    <a:clrScheme name="">
      <a:dk1>
        <a:srgbClr val="000000"/>
      </a:dk1>
      <a:lt1>
        <a:srgbClr val="FFFFFF"/>
      </a:lt1>
      <a:dk2>
        <a:srgbClr val="000080"/>
      </a:dk2>
      <a:lt2>
        <a:srgbClr val="FFFF00"/>
      </a:lt2>
      <a:accent1>
        <a:srgbClr val="000080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AAC0"/>
      </a:accent5>
      <a:accent6>
        <a:srgbClr val="2D2DB9"/>
      </a:accent6>
      <a:hlink>
        <a:srgbClr val="6699FF"/>
      </a:hlink>
      <a:folHlink>
        <a:srgbClr val="CC0000"/>
      </a:folHlink>
    </a:clrScheme>
    <a:fontScheme name="Visual Studio Live! Las Vegas 20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Visual Studio Live! Las Vegas 201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Las Vegas 201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1179</Words>
  <Application>Microsoft Office PowerPoint</Application>
  <PresentationFormat>On-screen Show (4:3)</PresentationFormat>
  <Paragraphs>219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Courier New</vt:lpstr>
      <vt:lpstr>Franklin Gothic Medium</vt:lpstr>
      <vt:lpstr>Lucida Console</vt:lpstr>
      <vt:lpstr>Segoe UI</vt:lpstr>
      <vt:lpstr>Times</vt:lpstr>
      <vt:lpstr>Times New Roman</vt:lpstr>
      <vt:lpstr>Wingdings</vt:lpstr>
      <vt:lpstr>Visual Studio Live! Las Vegas 2013</vt:lpstr>
      <vt:lpstr>Design for Testability: Mocks, Stubs, Refactoring, and User Interfaces</vt:lpstr>
      <vt:lpstr>Who’s this Benjamin Day guy?</vt:lpstr>
      <vt:lpstr>Have you heard of  Scrum.org?</vt:lpstr>
      <vt:lpstr>PowerPoint Presentation</vt:lpstr>
      <vt:lpstr>http://www.pluralsight.com/training/Courses/TableOfContents/alm-fundamentals </vt:lpstr>
      <vt:lpstr>http://pluralsight.com/training/Courses/TableOfContents/alm-for-developers </vt:lpstr>
      <vt:lpstr>Agenda</vt:lpstr>
      <vt:lpstr>WHAT &amp; WHY</vt:lpstr>
      <vt:lpstr>What is Test Driven Development?</vt:lpstr>
      <vt:lpstr>Why Use TDD?</vt:lpstr>
      <vt:lpstr>Maximize Your QA Staff</vt:lpstr>
      <vt:lpstr>How would you test this?</vt:lpstr>
      <vt:lpstr>What is Design For Testability?</vt:lpstr>
      <vt:lpstr>Dependency Injection</vt:lpstr>
      <vt:lpstr>What is Dependency Injection?</vt:lpstr>
      <vt:lpstr>Advertise Dependencies on Constructor</vt:lpstr>
      <vt:lpstr>Try a DI framework</vt:lpstr>
      <vt:lpstr>Why does DI help with testability?</vt:lpstr>
      <vt:lpstr>Mocks &amp; stubs</vt:lpstr>
      <vt:lpstr>Mocks vs. Stubs vs.  Dummies vs. Fakes</vt:lpstr>
      <vt:lpstr>Mocking with the Visual Studio 2012  Fakes Framework. </vt:lpstr>
      <vt:lpstr>Demo 1: Stub With VS2012 Fakes</vt:lpstr>
      <vt:lpstr>Demo 2: Test Exception Handling</vt:lpstr>
      <vt:lpstr>Databases &amp; SErvices</vt:lpstr>
      <vt:lpstr>Avoid End-to-End Integration Tests</vt:lpstr>
      <vt:lpstr>Reminder:  Only test what you have to test.</vt:lpstr>
      <vt:lpstr>The Repository Pattern</vt:lpstr>
      <vt:lpstr>Person Repository</vt:lpstr>
      <vt:lpstr>Demo 3: Repository Pattern</vt:lpstr>
      <vt:lpstr>User interfaces</vt:lpstr>
      <vt:lpstr>User Interfaces: The Redheaded Stepchild of the Unit Testing World</vt:lpstr>
      <vt:lpstr>My $0.02</vt:lpstr>
      <vt:lpstr>The Solution.</vt:lpstr>
      <vt:lpstr>Design Patterns for UI Testability</vt:lpstr>
      <vt:lpstr>Service Layer Pattern</vt:lpstr>
      <vt:lpstr>Model View Presenter (MVP)</vt:lpstr>
      <vt:lpstr>Model View Presenter (MVP)</vt:lpstr>
      <vt:lpstr>The Common Tiers</vt:lpstr>
      <vt:lpstr>View interfaces</vt:lpstr>
      <vt:lpstr>The Presenter</vt:lpstr>
      <vt:lpstr>Model View Presenter (MVP)</vt:lpstr>
      <vt:lpstr>Designing the UI for Testability</vt:lpstr>
      <vt:lpstr>Why is this more testable?</vt:lpstr>
      <vt:lpstr>Demo 4</vt:lpstr>
      <vt:lpstr>Agenda</vt:lpstr>
      <vt:lpstr>PowerPoint Presentation</vt:lpstr>
    </vt:vector>
  </TitlesOfParts>
  <Company>1105 Media,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That is Really Long and Covers Two Lines</dc:title>
  <dc:creator>Brent Sutton</dc:creator>
  <cp:lastModifiedBy>Benjamin Day</cp:lastModifiedBy>
  <cp:revision>72</cp:revision>
  <dcterms:created xsi:type="dcterms:W3CDTF">2004-06-15T18:50:25Z</dcterms:created>
  <dcterms:modified xsi:type="dcterms:W3CDTF">2013-03-26T15:06:32Z</dcterms:modified>
</cp:coreProperties>
</file>