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2" r:id="rId54"/>
    <p:sldId id="313" r:id="rId55"/>
    <p:sldId id="314" r:id="rId56"/>
    <p:sldId id="315" r:id="rId57"/>
    <p:sldId id="316" r:id="rId58"/>
    <p:sldId id="317" r:id="rId59"/>
    <p:sldId id="318" r:id="rId60"/>
    <p:sldId id="319" r:id="rId61"/>
    <p:sldId id="320" r:id="rId62"/>
    <p:sldId id="321" r:id="rId63"/>
    <p:sldId id="322" r:id="rId64"/>
    <p:sldId id="354" r:id="rId65"/>
    <p:sldId id="324" r:id="rId66"/>
    <p:sldId id="325" r:id="rId67"/>
    <p:sldId id="326" r:id="rId68"/>
    <p:sldId id="327" r:id="rId69"/>
    <p:sldId id="328" r:id="rId70"/>
    <p:sldId id="329" r:id="rId71"/>
    <p:sldId id="330" r:id="rId72"/>
    <p:sldId id="331" r:id="rId73"/>
    <p:sldId id="332" r:id="rId74"/>
    <p:sldId id="333" r:id="rId75"/>
    <p:sldId id="334" r:id="rId76"/>
    <p:sldId id="355" r:id="rId77"/>
    <p:sldId id="336" r:id="rId78"/>
    <p:sldId id="337" r:id="rId79"/>
    <p:sldId id="338" r:id="rId80"/>
    <p:sldId id="356" r:id="rId81"/>
    <p:sldId id="340" r:id="rId82"/>
    <p:sldId id="341" r:id="rId83"/>
    <p:sldId id="342" r:id="rId84"/>
    <p:sldId id="343" r:id="rId85"/>
    <p:sldId id="344" r:id="rId86"/>
    <p:sldId id="345" r:id="rId87"/>
    <p:sldId id="346" r:id="rId88"/>
    <p:sldId id="347" r:id="rId89"/>
    <p:sldId id="348" r:id="rId90"/>
    <p:sldId id="357" r:id="rId91"/>
    <p:sldId id="350" r:id="rId92"/>
    <p:sldId id="351" r:id="rId93"/>
    <p:sldId id="353"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7" autoAdjust="0"/>
  </p:normalViewPr>
  <p:slideViewPr>
    <p:cSldViewPr>
      <p:cViewPr varScale="1">
        <p:scale>
          <a:sx n="149" d="100"/>
          <a:sy n="149" d="100"/>
        </p:scale>
        <p:origin x="513" y="69"/>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57800" cy="457200"/>
          </a:xfrm>
          <a:prstGeom prst="rect">
            <a:avLst/>
          </a:prstGeom>
        </p:spPr>
        <p:txBody>
          <a:bodyPr vert="horz" lIns="91440" tIns="45720" rIns="91440" bIns="45720" rtlCol="0"/>
          <a:lstStyle>
            <a:lvl1pPr algn="l">
              <a:defRPr sz="1200"/>
            </a:lvl1pPr>
          </a:lstStyle>
          <a:p>
            <a:r>
              <a:rPr lang="en-US" sz="1300" b="1" dirty="0" smtClean="0">
                <a:latin typeface="Arial" pitchFamily="34" charset="0"/>
                <a:cs typeface="Arial" pitchFamily="34" charset="0"/>
              </a:rPr>
              <a:t>Visual Studio Live! Las Vegas 2015</a:t>
            </a:r>
            <a:endParaRPr lang="en-US" sz="1300" b="1"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55626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4944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2ECFD-0169-4599-A79A-8C44AB4A932C}" type="datetimeFigureOut">
              <a:rPr lang="en-US" smtClean="0"/>
              <a:t>3/15/2016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26DE0-BACA-4EA0-B73F-CC7DC1D7F4A1}" type="slidenum">
              <a:rPr lang="en-US" smtClean="0"/>
              <a:t>‹#›</a:t>
            </a:fld>
            <a:endParaRPr lang="en-US"/>
          </a:p>
        </p:txBody>
      </p:sp>
    </p:spTree>
    <p:extLst>
      <p:ext uri="{BB962C8B-B14F-4D97-AF65-F5344CB8AC3E}">
        <p14:creationId xmlns:p14="http://schemas.microsoft.com/office/powerpoint/2010/main" val="73763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326DE0-BACA-4EA0-B73F-CC7DC1D7F4A1}" type="slidenum">
              <a:rPr lang="en-US" smtClean="0"/>
              <a:t>1</a:t>
            </a:fld>
            <a:endParaRPr lang="en-US"/>
          </a:p>
        </p:txBody>
      </p:sp>
    </p:spTree>
    <p:extLst>
      <p:ext uri="{BB962C8B-B14F-4D97-AF65-F5344CB8AC3E}">
        <p14:creationId xmlns:p14="http://schemas.microsoft.com/office/powerpoint/2010/main" val="192739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http://en.wikipedia.org/wiki/File:Monkey-typing.jpg</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23324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26DE0-BACA-4EA0-B73F-CC7DC1D7F4A1}" type="slidenum">
              <a:rPr lang="en-US" smtClean="0"/>
              <a:t>71</a:t>
            </a:fld>
            <a:endParaRPr lang="en-US"/>
          </a:p>
        </p:txBody>
      </p:sp>
    </p:spTree>
    <p:extLst>
      <p:ext uri="{BB962C8B-B14F-4D97-AF65-F5344CB8AC3E}">
        <p14:creationId xmlns:p14="http://schemas.microsoft.com/office/powerpoint/2010/main" val="299507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sual Studio Live! Redmond 2014">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FE51E94-D08C-431E-88FC-7EB62E529A19}"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2999880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51E94-D08C-431E-88FC-7EB62E529A19}" type="datetimeFigureOut">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235735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51E94-D08C-431E-88FC-7EB62E529A19}"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238000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51E94-D08C-431E-88FC-7EB62E529A19}"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219767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51E94-D08C-431E-88FC-7EB62E529A19}"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42549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51E94-D08C-431E-88FC-7EB62E529A19}"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133437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broke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5350"/>
            <a:ext cx="8740142" cy="1970989"/>
          </a:xfrm>
        </p:spPr>
        <p:txBody>
          <a:bodyPr>
            <a:normAutofit/>
          </a:bodyPr>
          <a:lstStyle>
            <a:lvl3pPr>
              <a:defRPr sz="1765"/>
            </a:lvl3pPr>
            <a:lvl4pPr>
              <a:defRPr sz="1471"/>
            </a:lvl4pPr>
            <a:lvl5pPr>
              <a:defRPr sz="147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57200" y="57150"/>
            <a:ext cx="8229600" cy="68937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64047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sual Studio Live! Washington, D.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51E94-D08C-431E-88FC-7EB62E529A19}"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129905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51E94-D08C-431E-88FC-7EB62E529A19}"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80376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51E94-D08C-431E-88FC-7EB62E529A19}"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205879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51E94-D08C-431E-88FC-7EB62E529A19}"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242610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51E94-D08C-431E-88FC-7EB62E529A19}"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265232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51E94-D08C-431E-88FC-7EB62E529A19}"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354637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51E94-D08C-431E-88FC-7EB62E529A19}"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358591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ust word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51E94-D08C-431E-88FC-7EB62E529A19}"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33EB1-7740-4DF8-A084-DB4A629F7746}" type="slidenum">
              <a:rPr lang="en-US" smtClean="0"/>
              <a:t>‹#›</a:t>
            </a:fld>
            <a:endParaRPr lang="en-US"/>
          </a:p>
        </p:txBody>
      </p:sp>
    </p:spTree>
    <p:extLst>
      <p:ext uri="{BB962C8B-B14F-4D97-AF65-F5344CB8AC3E}">
        <p14:creationId xmlns:p14="http://schemas.microsoft.com/office/powerpoint/2010/main" val="111872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FE51E94-D08C-431E-88FC-7EB62E529A19}" type="datetimeFigureOut">
              <a:rPr lang="en-US" smtClean="0"/>
              <a:t>3/15/2016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433EB1-7740-4DF8-A084-DB4A629F7746}" type="slidenum">
              <a:rPr lang="en-US" smtClean="0"/>
              <a:t>‹#›</a:t>
            </a:fld>
            <a:endParaRPr lang="en-US"/>
          </a:p>
        </p:txBody>
      </p:sp>
    </p:spTree>
    <p:extLst>
      <p:ext uri="{BB962C8B-B14F-4D97-AF65-F5344CB8AC3E}">
        <p14:creationId xmlns:p14="http://schemas.microsoft.com/office/powerpoint/2010/main" val="29462641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60" r:id="rId8"/>
    <p:sldLayoutId id="2147483661" r:id="rId9"/>
    <p:sldLayoutId id="2147483655" r:id="rId10"/>
    <p:sldLayoutId id="2147483656" r:id="rId11"/>
    <p:sldLayoutId id="2147483657" r:id="rId12"/>
    <p:sldLayoutId id="2147483658" r:id="rId13"/>
    <p:sldLayoutId id="2147483659" r:id="rId14"/>
    <p:sldLayoutId id="2147483662"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dphoto.org/PictureDetail.php?mat=&amp;pg=8307"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hyperlink" Target="http://martinfowler.com/eaaCatalog/repository.html"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62000" y="1807944"/>
            <a:ext cx="7343775"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92100" dist="35921" dir="2700000" algn="ctr" rotWithShape="0">
                    <a:schemeClr val="tx1"/>
                  </a:outerShdw>
                </a:effectLst>
              </a14:hiddenEffects>
            </a:ext>
          </a:extLst>
        </p:spPr>
        <p:txBody>
          <a:bodyPr vert="horz" wrap="square" lIns="90379" tIns="44448" rIns="90379" bIns="44448" numCol="1" anchor="b" anchorCtr="0" compatLnSpc="1">
            <a:prstTxWarp prst="textNoShape">
              <a:avLst/>
            </a:prstTxWarp>
          </a:bodyPr>
          <a:lstStyle>
            <a:lvl1pPr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mj-lt"/>
                <a:ea typeface="+mj-ea"/>
                <a:cs typeface="+mj-cs"/>
              </a:defRPr>
            </a:lvl1pPr>
            <a:lvl2pPr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2pPr>
            <a:lvl3pPr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3pPr>
            <a:lvl4pPr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4pPr>
            <a:lvl5pPr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5pPr>
            <a:lvl6pPr marL="457200"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6pPr>
            <a:lvl7pPr marL="914400"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7pPr>
            <a:lvl8pPr marL="1371600"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8pPr>
            <a:lvl9pPr marL="1828800" algn="l" defTabSz="896938" rtl="0" eaLnBrk="0" fontAlgn="base" hangingPunct="0">
              <a:spcBef>
                <a:spcPct val="0"/>
              </a:spcBef>
              <a:spcAft>
                <a:spcPct val="0"/>
              </a:spcAft>
              <a:defRPr sz="3000">
                <a:solidFill>
                  <a:srgbClr val="00B0EB"/>
                </a:solidFill>
                <a:effectLst>
                  <a:outerShdw blurRad="38100" dist="38100" dir="2700000" algn="tl">
                    <a:srgbClr val="000000"/>
                  </a:outerShdw>
                </a:effectLst>
                <a:latin typeface="Arial Black" pitchFamily="28" charset="0"/>
              </a:defRPr>
            </a:lvl9pPr>
          </a:lstStyle>
          <a:p>
            <a:pPr algn="r">
              <a:defRPr/>
            </a:pPr>
            <a:r>
              <a:rPr lang="en-US" sz="4000" b="1" dirty="0">
                <a:solidFill>
                  <a:srgbClr val="FFFF00"/>
                </a:solidFill>
              </a:rPr>
              <a:t>Zero to Hero: Untested to Tested with </a:t>
            </a:r>
            <a:r>
              <a:rPr lang="en-US" sz="4000" b="1" dirty="0" smtClean="0">
                <a:solidFill>
                  <a:srgbClr val="FFFF00"/>
                </a:solidFill>
              </a:rPr>
              <a:t>Visual Studio Fakes</a:t>
            </a:r>
          </a:p>
        </p:txBody>
      </p:sp>
      <p:sp>
        <p:nvSpPr>
          <p:cNvPr id="6" name="Rectangle 5"/>
          <p:cNvSpPr>
            <a:spLocks noChangeArrowheads="1"/>
          </p:cNvSpPr>
          <p:nvPr/>
        </p:nvSpPr>
        <p:spPr bwMode="auto">
          <a:xfrm>
            <a:off x="3251200" y="2831881"/>
            <a:ext cx="39878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23" tIns="42962" rIns="85923" bIns="42962"/>
          <a:lstStyle/>
          <a:p>
            <a:pPr algn="r" eaLnBrk="1" hangingPunct="1">
              <a:defRPr/>
            </a:pPr>
            <a:r>
              <a:rPr lang="en-US" sz="3200" b="1" dirty="0" smtClean="0">
                <a:effectLst>
                  <a:outerShdw blurRad="38100" dist="38100" dir="2700000" algn="tl">
                    <a:srgbClr val="000000"/>
                  </a:outerShdw>
                </a:effectLst>
                <a:latin typeface="Arial" charset="0"/>
                <a:cs typeface="+mn-cs"/>
              </a:rPr>
              <a:t>Benjamin Day</a:t>
            </a:r>
            <a:endParaRPr lang="en-US" sz="2800" b="1" dirty="0" smtClean="0">
              <a:effectLst>
                <a:outerShdw blurRad="38100" dist="38100" dir="2700000" algn="tl">
                  <a:srgbClr val="000000"/>
                </a:outerShdw>
              </a:effectLst>
              <a:latin typeface="Arial" charset="0"/>
              <a:cs typeface="+mn-cs"/>
            </a:endParaRPr>
          </a:p>
          <a:p>
            <a:pPr algn="r" eaLnBrk="1" hangingPunct="1">
              <a:defRPr/>
            </a:pPr>
            <a:r>
              <a:rPr lang="en-US" sz="2400" b="1" dirty="0" smtClean="0">
                <a:solidFill>
                  <a:srgbClr val="FFFF00"/>
                </a:solidFill>
                <a:latin typeface="Arial" charset="0"/>
              </a:rPr>
              <a:t>@</a:t>
            </a:r>
            <a:r>
              <a:rPr lang="en-US" sz="2400" b="1" dirty="0" err="1" smtClean="0">
                <a:solidFill>
                  <a:srgbClr val="FFFF00"/>
                </a:solidFill>
                <a:latin typeface="Arial" charset="0"/>
              </a:rPr>
              <a:t>benday</a:t>
            </a:r>
            <a:endParaRPr lang="en-US" sz="2400" b="1" dirty="0" smtClean="0">
              <a:solidFill>
                <a:srgbClr val="FFFF00"/>
              </a:solidFill>
              <a:latin typeface="Arial" charset="0"/>
              <a:cs typeface="+mn-cs"/>
            </a:endParaRPr>
          </a:p>
          <a:p>
            <a:pPr eaLnBrk="1" hangingPunct="1">
              <a:defRPr/>
            </a:pPr>
            <a:endParaRPr lang="en-US" b="1" dirty="0" smtClean="0">
              <a:solidFill>
                <a:srgbClr val="FFCC00"/>
              </a:solidFill>
              <a:latin typeface="Arial" charset="0"/>
              <a:cs typeface="+mn-cs"/>
            </a:endParaRPr>
          </a:p>
          <a:p>
            <a:pPr eaLnBrk="1" hangingPunct="1">
              <a:defRPr/>
            </a:pPr>
            <a:endParaRPr lang="en-US" sz="1400" dirty="0">
              <a:latin typeface="Times New Roman" pitchFamily="28" charset="0"/>
              <a:cs typeface="+mn-cs"/>
            </a:endParaRPr>
          </a:p>
        </p:txBody>
      </p:sp>
      <p:pic>
        <p:nvPicPr>
          <p:cNvPr id="8" name="Picture 7" descr="MVPLogo_Small"/>
          <p:cNvPicPr>
            <a:picLocks noChangeAspect="1" noChangeArrowheads="1"/>
          </p:cNvPicPr>
          <p:nvPr/>
        </p:nvPicPr>
        <p:blipFill>
          <a:blip r:embed="rId4" cstate="print"/>
          <a:srcRect/>
          <a:stretch>
            <a:fillRect/>
          </a:stretch>
        </p:blipFill>
        <p:spPr bwMode="auto">
          <a:xfrm>
            <a:off x="7296148" y="2804593"/>
            <a:ext cx="714375" cy="1123950"/>
          </a:xfrm>
          <a:prstGeom prst="rect">
            <a:avLst/>
          </a:prstGeom>
          <a:noFill/>
          <a:ln w="9525">
            <a:noFill/>
            <a:miter lim="800000"/>
            <a:headEnd/>
            <a:tailEnd/>
          </a:ln>
        </p:spPr>
      </p:pic>
    </p:spTree>
    <p:extLst>
      <p:ext uri="{BB962C8B-B14F-4D97-AF65-F5344CB8AC3E}">
        <p14:creationId xmlns:p14="http://schemas.microsoft.com/office/powerpoint/2010/main" val="40518872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I become a </a:t>
            </a:r>
            <a:br>
              <a:rPr lang="en-US" dirty="0" smtClean="0"/>
            </a:br>
            <a:r>
              <a:rPr lang="en-US" dirty="0" smtClean="0"/>
              <a:t>VB6 &amp; Java programmer.</a:t>
            </a:r>
            <a:endParaRPr lang="en-US" dirty="0"/>
          </a:p>
        </p:txBody>
      </p:sp>
    </p:spTree>
    <p:extLst>
      <p:ext uri="{BB962C8B-B14F-4D97-AF65-F5344CB8AC3E}">
        <p14:creationId xmlns:p14="http://schemas.microsoft.com/office/powerpoint/2010/main" val="159675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a:t>
            </a:r>
            <a:endParaRPr lang="en-US" dirty="0"/>
          </a:p>
        </p:txBody>
      </p:sp>
    </p:spTree>
    <p:extLst>
      <p:ext uri="{BB962C8B-B14F-4D97-AF65-F5344CB8AC3E}">
        <p14:creationId xmlns:p14="http://schemas.microsoft.com/office/powerpoint/2010/main" val="236859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of my time in the debugger.</a:t>
            </a:r>
            <a:endParaRPr lang="en-US" dirty="0"/>
          </a:p>
        </p:txBody>
      </p:sp>
    </p:spTree>
    <p:extLst>
      <p:ext uri="{BB962C8B-B14F-4D97-AF65-F5344CB8AC3E}">
        <p14:creationId xmlns:p14="http://schemas.microsoft.com/office/powerpoint/2010/main" val="187968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 less time </a:t>
            </a:r>
            <a:br>
              <a:rPr lang="en-US" dirty="0" smtClean="0"/>
            </a:br>
            <a:r>
              <a:rPr lang="en-US" dirty="0" smtClean="0"/>
              <a:t>in the debugger?</a:t>
            </a:r>
            <a:endParaRPr lang="en-US" dirty="0"/>
          </a:p>
        </p:txBody>
      </p:sp>
    </p:spTree>
    <p:extLst>
      <p:ext uri="{BB962C8B-B14F-4D97-AF65-F5344CB8AC3E}">
        <p14:creationId xmlns:p14="http://schemas.microsoft.com/office/powerpoint/2010/main" val="295433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 are encapsulated.</a:t>
            </a:r>
            <a:endParaRPr lang="en-US" dirty="0"/>
          </a:p>
        </p:txBody>
      </p:sp>
    </p:spTree>
    <p:extLst>
      <p:ext uri="{BB962C8B-B14F-4D97-AF65-F5344CB8AC3E}">
        <p14:creationId xmlns:p14="http://schemas.microsoft.com/office/powerpoint/2010/main" val="232096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learn C#.</a:t>
            </a:r>
            <a:endParaRPr lang="en-US" dirty="0"/>
          </a:p>
        </p:txBody>
      </p:sp>
    </p:spTree>
    <p:extLst>
      <p:ext uri="{BB962C8B-B14F-4D97-AF65-F5344CB8AC3E}">
        <p14:creationId xmlns:p14="http://schemas.microsoft.com/office/powerpoint/2010/main" val="76427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50 % of my life </a:t>
            </a:r>
            <a:br>
              <a:rPr lang="en-US" dirty="0" smtClean="0"/>
            </a:br>
            <a:r>
              <a:rPr lang="en-US" dirty="0" smtClean="0"/>
              <a:t>in the debugger.</a:t>
            </a:r>
            <a:endParaRPr lang="en-US" dirty="0"/>
          </a:p>
        </p:txBody>
      </p:sp>
    </p:spTree>
    <p:extLst>
      <p:ext uri="{BB962C8B-B14F-4D97-AF65-F5344CB8AC3E}">
        <p14:creationId xmlns:p14="http://schemas.microsoft.com/office/powerpoint/2010/main" val="363774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someone tells me about </a:t>
            </a:r>
            <a:br>
              <a:rPr lang="en-US" dirty="0" smtClean="0"/>
            </a:br>
            <a:r>
              <a:rPr lang="en-US" dirty="0" smtClean="0"/>
              <a:t>this thing called “unit testing.”</a:t>
            </a:r>
            <a:endParaRPr lang="en-US" dirty="0"/>
          </a:p>
        </p:txBody>
      </p:sp>
    </p:spTree>
    <p:extLst>
      <p:ext uri="{BB962C8B-B14F-4D97-AF65-F5344CB8AC3E}">
        <p14:creationId xmlns:p14="http://schemas.microsoft.com/office/powerpoint/2010/main" val="1138501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that’s the dumbest thing </a:t>
            </a:r>
            <a:br>
              <a:rPr lang="en-US" dirty="0" smtClean="0"/>
            </a:br>
            <a:r>
              <a:rPr lang="en-US" dirty="0" smtClean="0"/>
              <a:t>I’ve ever heard.”</a:t>
            </a:r>
            <a:endParaRPr lang="en-US" dirty="0"/>
          </a:p>
        </p:txBody>
      </p:sp>
    </p:spTree>
    <p:extLst>
      <p:ext uri="{BB962C8B-B14F-4D97-AF65-F5344CB8AC3E}">
        <p14:creationId xmlns:p14="http://schemas.microsoft.com/office/powerpoint/2010/main" val="39461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don’t need another </a:t>
            </a:r>
            <a:br>
              <a:rPr lang="en-US" dirty="0" smtClean="0"/>
            </a:br>
            <a:r>
              <a:rPr lang="en-US" dirty="0" smtClean="0"/>
              <a:t>test harness for my code.”</a:t>
            </a:r>
            <a:endParaRPr lang="en-US" dirty="0"/>
          </a:p>
        </p:txBody>
      </p:sp>
    </p:spTree>
    <p:extLst>
      <p:ext uri="{BB962C8B-B14F-4D97-AF65-F5344CB8AC3E}">
        <p14:creationId xmlns:p14="http://schemas.microsoft.com/office/powerpoint/2010/main" val="236840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endayLogo"/>
          <p:cNvPicPr>
            <a:picLocks noChangeAspect="1" noChangeArrowheads="1"/>
          </p:cNvPicPr>
          <p:nvPr/>
        </p:nvPicPr>
        <p:blipFill>
          <a:blip r:embed="rId3" cstate="print"/>
          <a:srcRect/>
          <a:stretch>
            <a:fillRect/>
          </a:stretch>
        </p:blipFill>
        <p:spPr bwMode="auto">
          <a:xfrm>
            <a:off x="5190303" y="1200150"/>
            <a:ext cx="3696057" cy="74652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Benjamin Day</a:t>
            </a:r>
            <a:endParaRPr lang="en-US" dirty="0"/>
          </a:p>
        </p:txBody>
      </p:sp>
      <p:sp>
        <p:nvSpPr>
          <p:cNvPr id="3" name="Content Placeholder 2"/>
          <p:cNvSpPr>
            <a:spLocks noGrp="1"/>
          </p:cNvSpPr>
          <p:nvPr>
            <p:ph idx="1"/>
          </p:nvPr>
        </p:nvSpPr>
        <p:spPr>
          <a:xfrm>
            <a:off x="457200" y="1200151"/>
            <a:ext cx="4572000" cy="3394472"/>
          </a:xfrm>
        </p:spPr>
        <p:txBody>
          <a:bodyPr>
            <a:noAutofit/>
          </a:bodyPr>
          <a:lstStyle/>
          <a:p>
            <a:r>
              <a:rPr lang="en-US" sz="1400" dirty="0"/>
              <a:t>Brookline, MA</a:t>
            </a:r>
          </a:p>
          <a:p>
            <a:endParaRPr lang="en-US" sz="1400" dirty="0" smtClean="0"/>
          </a:p>
          <a:p>
            <a:r>
              <a:rPr lang="en-US" sz="1400" dirty="0" smtClean="0"/>
              <a:t>Consultant</a:t>
            </a:r>
            <a:r>
              <a:rPr lang="en-US" sz="1400" dirty="0"/>
              <a:t>, Coach, &amp; Trainer</a:t>
            </a:r>
          </a:p>
          <a:p>
            <a:endParaRPr lang="en-US" sz="1400" dirty="0" smtClean="0"/>
          </a:p>
          <a:p>
            <a:r>
              <a:rPr lang="en-US" sz="1400" dirty="0" smtClean="0"/>
              <a:t>Microsoft </a:t>
            </a:r>
            <a:r>
              <a:rPr lang="en-US" sz="1400" dirty="0"/>
              <a:t>MVP for Visual Studio ALM</a:t>
            </a:r>
          </a:p>
          <a:p>
            <a:endParaRPr lang="en-US" sz="1400" dirty="0" smtClean="0"/>
          </a:p>
          <a:p>
            <a:r>
              <a:rPr lang="en-US" sz="1400" dirty="0" smtClean="0"/>
              <a:t>Scrum</a:t>
            </a:r>
            <a:r>
              <a:rPr lang="en-US" sz="1400" dirty="0"/>
              <a:t>, </a:t>
            </a:r>
            <a:r>
              <a:rPr lang="en-US" sz="1400" dirty="0" smtClean="0"/>
              <a:t>Team </a:t>
            </a:r>
            <a:r>
              <a:rPr lang="en-US" sz="1400" dirty="0"/>
              <a:t>Foundation Server, Software Testing, </a:t>
            </a:r>
            <a:br>
              <a:rPr lang="en-US" sz="1400" dirty="0"/>
            </a:br>
            <a:r>
              <a:rPr lang="en-US" sz="1400" dirty="0" smtClean="0"/>
              <a:t>Software </a:t>
            </a:r>
            <a:r>
              <a:rPr lang="en-US" sz="1400" dirty="0"/>
              <a:t>Architecture</a:t>
            </a:r>
          </a:p>
          <a:p>
            <a:endParaRPr lang="en-US" sz="1400" dirty="0" smtClean="0"/>
          </a:p>
          <a:p>
            <a:r>
              <a:rPr lang="en-US" sz="1400" dirty="0" smtClean="0"/>
              <a:t>Scrum.org </a:t>
            </a:r>
            <a:r>
              <a:rPr lang="en-US" sz="1400" dirty="0"/>
              <a:t>Classes</a:t>
            </a:r>
          </a:p>
          <a:p>
            <a:pPr lvl="1"/>
            <a:r>
              <a:rPr lang="en-US" sz="1200" dirty="0"/>
              <a:t>Professional Scrum </a:t>
            </a:r>
            <a:r>
              <a:rPr lang="en-US" sz="1200" dirty="0" smtClean="0"/>
              <a:t>Master </a:t>
            </a:r>
            <a:r>
              <a:rPr lang="en-US" sz="1200" dirty="0"/>
              <a:t>(</a:t>
            </a:r>
            <a:r>
              <a:rPr lang="en-US" sz="1200" dirty="0" smtClean="0"/>
              <a:t>PSM)</a:t>
            </a:r>
          </a:p>
          <a:p>
            <a:pPr lvl="1"/>
            <a:r>
              <a:rPr lang="en-US" sz="1200" dirty="0" smtClean="0"/>
              <a:t>Professional </a:t>
            </a:r>
            <a:r>
              <a:rPr lang="en-US" sz="1200" dirty="0"/>
              <a:t>Scrum Developer (PSD)</a:t>
            </a:r>
          </a:p>
          <a:p>
            <a:pPr lvl="1"/>
            <a:r>
              <a:rPr lang="en-US" sz="1200" dirty="0"/>
              <a:t>Professional Scrum Foundations (PSF)</a:t>
            </a:r>
          </a:p>
          <a:p>
            <a:endParaRPr lang="en-US" sz="1400" dirty="0" smtClean="0"/>
          </a:p>
          <a:p>
            <a:r>
              <a:rPr lang="en-US" sz="1400" dirty="0" smtClean="0"/>
              <a:t>www.benday.com</a:t>
            </a:r>
            <a:r>
              <a:rPr lang="en-US" sz="1400" dirty="0"/>
              <a:t>, benday@benday.com, @</a:t>
            </a:r>
            <a:r>
              <a:rPr lang="en-US" sz="1400" dirty="0" err="1"/>
              <a:t>benday</a:t>
            </a:r>
            <a:endParaRPr lang="en-US" sz="1400" dirty="0"/>
          </a:p>
          <a:p>
            <a:endParaRPr lang="en-US" sz="1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3138554"/>
            <a:ext cx="2629955" cy="90963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160" y="4194573"/>
            <a:ext cx="3048000" cy="4000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0235" y="2011992"/>
            <a:ext cx="3286125" cy="101869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3371850"/>
            <a:ext cx="1494960" cy="604628"/>
          </a:xfrm>
          <a:prstGeom prst="rect">
            <a:avLst/>
          </a:prstGeom>
        </p:spPr>
      </p:pic>
    </p:spTree>
    <p:extLst>
      <p:ext uri="{BB962C8B-B14F-4D97-AF65-F5344CB8AC3E}">
        <p14:creationId xmlns:p14="http://schemas.microsoft.com/office/powerpoint/2010/main" val="984303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(Ignore.)</a:t>
            </a:r>
            <a:endParaRPr lang="en-US" dirty="0"/>
          </a:p>
        </p:txBody>
      </p:sp>
      <p:pic>
        <p:nvPicPr>
          <p:cNvPr id="4" name="Picture 3"/>
          <p:cNvPicPr>
            <a:picLocks noChangeAspect="1"/>
          </p:cNvPicPr>
          <p:nvPr/>
        </p:nvPicPr>
        <p:blipFill>
          <a:blip r:embed="rId2"/>
          <a:stretch>
            <a:fillRect/>
          </a:stretch>
        </p:blipFill>
        <p:spPr>
          <a:xfrm>
            <a:off x="2732367" y="1346107"/>
            <a:ext cx="3679266" cy="2451287"/>
          </a:xfrm>
          <a:prstGeom prst="rect">
            <a:avLst/>
          </a:prstGeom>
        </p:spPr>
      </p:pic>
      <p:cxnSp>
        <p:nvCxnSpPr>
          <p:cNvPr id="5" name="Straight Arrow Connector 4"/>
          <p:cNvCxnSpPr/>
          <p:nvPr/>
        </p:nvCxnSpPr>
        <p:spPr>
          <a:xfrm>
            <a:off x="1905000" y="1428750"/>
            <a:ext cx="1371600" cy="9144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5400" y="1018097"/>
            <a:ext cx="917239" cy="369332"/>
          </a:xfrm>
          <a:prstGeom prst="rect">
            <a:avLst/>
          </a:prstGeom>
          <a:noFill/>
        </p:spPr>
        <p:txBody>
          <a:bodyPr wrap="none" rtlCol="0">
            <a:spAutoFit/>
          </a:bodyPr>
          <a:lstStyle/>
          <a:p>
            <a:r>
              <a:rPr lang="en-US" i="1" dirty="0" smtClean="0">
                <a:solidFill>
                  <a:srgbClr val="C00000"/>
                </a:solidFill>
              </a:rPr>
              <a:t>“(click)”</a:t>
            </a:r>
            <a:endParaRPr lang="en-US" i="1" dirty="0">
              <a:solidFill>
                <a:srgbClr val="C00000"/>
              </a:solidFill>
            </a:endParaRPr>
          </a:p>
        </p:txBody>
      </p:sp>
    </p:spTree>
    <p:extLst>
      <p:ext uri="{BB962C8B-B14F-4D97-AF65-F5344CB8AC3E}">
        <p14:creationId xmlns:p14="http://schemas.microsoft.com/office/powerpoint/2010/main" val="356571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(Ignore.)</a:t>
            </a:r>
            <a:endParaRPr lang="en-US" dirty="0"/>
          </a:p>
        </p:txBody>
      </p:sp>
    </p:spTree>
    <p:extLst>
      <p:ext uri="{BB962C8B-B14F-4D97-AF65-F5344CB8AC3E}">
        <p14:creationId xmlns:p14="http://schemas.microsoft.com/office/powerpoint/2010/main" val="93941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some point, </a:t>
            </a:r>
            <a:br>
              <a:rPr lang="en-US" dirty="0" smtClean="0"/>
            </a:br>
            <a:r>
              <a:rPr lang="en-US" dirty="0" smtClean="0"/>
              <a:t>someone paid me to </a:t>
            </a:r>
            <a:br>
              <a:rPr lang="en-US" dirty="0" smtClean="0"/>
            </a:br>
            <a:r>
              <a:rPr lang="en-US" dirty="0" smtClean="0"/>
              <a:t>write a course on unit testing. </a:t>
            </a:r>
            <a:endParaRPr lang="en-US" dirty="0"/>
          </a:p>
        </p:txBody>
      </p:sp>
    </p:spTree>
    <p:extLst>
      <p:ext uri="{BB962C8B-B14F-4D97-AF65-F5344CB8AC3E}">
        <p14:creationId xmlns:p14="http://schemas.microsoft.com/office/powerpoint/2010/main" val="57177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a:t>
            </a:r>
            <a:r>
              <a:rPr lang="en-US" dirty="0" err="1" smtClean="0"/>
              <a:t>ching</a:t>
            </a:r>
            <a:r>
              <a:rPr lang="en-US" dirty="0" smtClean="0"/>
              <a:t>.)</a:t>
            </a:r>
            <a:endParaRPr lang="en-US" dirty="0"/>
          </a:p>
        </p:txBody>
      </p:sp>
    </p:spTree>
    <p:extLst>
      <p:ext uri="{BB962C8B-B14F-4D97-AF65-F5344CB8AC3E}">
        <p14:creationId xmlns:p14="http://schemas.microsoft.com/office/powerpoint/2010/main" val="426583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think about what you’re trying to build before you build it?”</a:t>
            </a:r>
            <a:endParaRPr lang="en-US" dirty="0"/>
          </a:p>
        </p:txBody>
      </p:sp>
    </p:spTree>
    <p:extLst>
      <p:ext uri="{BB962C8B-B14F-4D97-AF65-F5344CB8AC3E}">
        <p14:creationId xmlns:p14="http://schemas.microsoft.com/office/powerpoint/2010/main" val="242873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you write an automated test that doesn’t even </a:t>
            </a:r>
            <a:r>
              <a:rPr lang="en-US" i="1" dirty="0" smtClean="0"/>
              <a:t>compile?!?!”</a:t>
            </a:r>
            <a:endParaRPr lang="en-US" dirty="0"/>
          </a:p>
        </p:txBody>
      </p:sp>
    </p:spTree>
    <p:extLst>
      <p:ext uri="{BB962C8B-B14F-4D97-AF65-F5344CB8AC3E}">
        <p14:creationId xmlns:p14="http://schemas.microsoft.com/office/powerpoint/2010/main" val="151251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code pass, then you have a failing automated test.</a:t>
            </a:r>
            <a:endParaRPr lang="en-US" dirty="0"/>
          </a:p>
        </p:txBody>
      </p:sp>
    </p:spTree>
    <p:extLst>
      <p:ext uri="{BB962C8B-B14F-4D97-AF65-F5344CB8AC3E}">
        <p14:creationId xmlns:p14="http://schemas.microsoft.com/office/powerpoint/2010/main" val="575212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you code until the test passes?”</a:t>
            </a:r>
            <a:endParaRPr lang="en-US" dirty="0"/>
          </a:p>
        </p:txBody>
      </p:sp>
    </p:spTree>
    <p:extLst>
      <p:ext uri="{BB962C8B-B14F-4D97-AF65-F5344CB8AC3E}">
        <p14:creationId xmlns:p14="http://schemas.microsoft.com/office/powerpoint/2010/main" val="366948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that’s just plain stupid.”</a:t>
            </a:r>
            <a:endParaRPr lang="en-US" dirty="0"/>
          </a:p>
        </p:txBody>
      </p:sp>
    </p:spTree>
    <p:extLst>
      <p:ext uri="{BB962C8B-B14F-4D97-AF65-F5344CB8AC3E}">
        <p14:creationId xmlns:p14="http://schemas.microsoft.com/office/powerpoint/2010/main" val="115479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noticed that I'm resistant to change and unsettled by new things</a:t>
            </a:r>
            <a:r>
              <a:rPr lang="en-US" dirty="0" smtClean="0"/>
              <a:t>?)</a:t>
            </a:r>
            <a:endParaRPr lang="en-US" dirty="0"/>
          </a:p>
        </p:txBody>
      </p:sp>
    </p:spTree>
    <p:extLst>
      <p:ext uri="{BB962C8B-B14F-4D97-AF65-F5344CB8AC3E}">
        <p14:creationId xmlns:p14="http://schemas.microsoft.com/office/powerpoint/2010/main" val="383518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Benjamin\AppData\Local\Temp\SNAGHTML1c508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91398"/>
            <a:ext cx="5257800" cy="3676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81452"/>
            <a:ext cx="3286125" cy="1018699"/>
          </a:xfrm>
          <a:prstGeom prst="rect">
            <a:avLst/>
          </a:prstGeom>
        </p:spPr>
      </p:pic>
    </p:spTree>
    <p:extLst>
      <p:ext uri="{BB962C8B-B14F-4D97-AF65-F5344CB8AC3E}">
        <p14:creationId xmlns:p14="http://schemas.microsoft.com/office/powerpoint/2010/main" val="1673677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I start to like it.</a:t>
            </a:r>
            <a:endParaRPr lang="en-US" dirty="0"/>
          </a:p>
        </p:txBody>
      </p:sp>
    </p:spTree>
    <p:extLst>
      <p:ext uri="{BB962C8B-B14F-4D97-AF65-F5344CB8AC3E}">
        <p14:creationId xmlns:p14="http://schemas.microsoft.com/office/powerpoint/2010/main" val="139334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debugger time drops to near zero.</a:t>
            </a:r>
            <a:endParaRPr lang="en-US" dirty="0"/>
          </a:p>
        </p:txBody>
      </p:sp>
    </p:spTree>
    <p:extLst>
      <p:ext uri="{BB962C8B-B14F-4D97-AF65-F5344CB8AC3E}">
        <p14:creationId xmlns:p14="http://schemas.microsoft.com/office/powerpoint/2010/main" val="252835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IMHO, </a:t>
            </a:r>
            <a:br>
              <a:rPr lang="en-US" dirty="0" smtClean="0"/>
            </a:br>
            <a:r>
              <a:rPr lang="en-US" dirty="0" smtClean="0"/>
              <a:t>time in the debugger is time</a:t>
            </a:r>
            <a:br>
              <a:rPr lang="en-US" dirty="0" smtClean="0"/>
            </a:br>
            <a:r>
              <a:rPr lang="en-US" dirty="0" smtClean="0"/>
              <a:t>I’m not writing features.</a:t>
            </a:r>
            <a:endParaRPr lang="en-US" dirty="0"/>
          </a:p>
        </p:txBody>
      </p:sp>
    </p:spTree>
    <p:extLst>
      <p:ext uri="{BB962C8B-B14F-4D97-AF65-F5344CB8AC3E}">
        <p14:creationId xmlns:p14="http://schemas.microsoft.com/office/powerpoint/2010/main" val="120291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unit testing, </a:t>
            </a:r>
            <a:br>
              <a:rPr lang="en-US" dirty="0" smtClean="0"/>
            </a:br>
            <a:r>
              <a:rPr lang="en-US" dirty="0" smtClean="0"/>
              <a:t>long lists of defects.</a:t>
            </a:r>
            <a:endParaRPr lang="en-US" dirty="0"/>
          </a:p>
        </p:txBody>
      </p:sp>
    </p:spTree>
    <p:extLst>
      <p:ext uri="{BB962C8B-B14F-4D97-AF65-F5344CB8AC3E}">
        <p14:creationId xmlns:p14="http://schemas.microsoft.com/office/powerpoint/2010/main" val="79711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unit testing, </a:t>
            </a:r>
            <a:br>
              <a:rPr lang="en-US" dirty="0" smtClean="0"/>
            </a:br>
            <a:r>
              <a:rPr lang="en-US" dirty="0" smtClean="0"/>
              <a:t>practically no defects.</a:t>
            </a:r>
            <a:endParaRPr lang="en-US" dirty="0"/>
          </a:p>
        </p:txBody>
      </p:sp>
    </p:spTree>
    <p:extLst>
      <p:ext uri="{BB962C8B-B14F-4D97-AF65-F5344CB8AC3E}">
        <p14:creationId xmlns:p14="http://schemas.microsoft.com/office/powerpoint/2010/main" val="116663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delivering much higher quality </a:t>
            </a:r>
            <a:br>
              <a:rPr lang="en-US" dirty="0" smtClean="0"/>
            </a:br>
            <a:r>
              <a:rPr lang="en-US" dirty="0" smtClean="0"/>
              <a:t>code to my customers.</a:t>
            </a:r>
            <a:endParaRPr lang="en-US" dirty="0"/>
          </a:p>
        </p:txBody>
      </p:sp>
    </p:spTree>
    <p:extLst>
      <p:ext uri="{BB962C8B-B14F-4D97-AF65-F5344CB8AC3E}">
        <p14:creationId xmlns:p14="http://schemas.microsoft.com/office/powerpoint/2010/main" val="200402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Happier customers.</a:t>
            </a:r>
            <a:endParaRPr lang="en-US" dirty="0"/>
          </a:p>
        </p:txBody>
      </p:sp>
    </p:spTree>
    <p:extLst>
      <p:ext uri="{BB962C8B-B14F-4D97-AF65-F5344CB8AC3E}">
        <p14:creationId xmlns:p14="http://schemas.microsoft.com/office/powerpoint/2010/main" val="194347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They’re no longer telling </a:t>
            </a:r>
            <a:br>
              <a:rPr lang="en-US" dirty="0" smtClean="0"/>
            </a:br>
            <a:r>
              <a:rPr lang="en-US" dirty="0" smtClean="0"/>
              <a:t>me my stuff is broken.</a:t>
            </a:r>
            <a:endParaRPr lang="en-US" dirty="0"/>
          </a:p>
        </p:txBody>
      </p:sp>
    </p:spTree>
    <p:extLst>
      <p:ext uri="{BB962C8B-B14F-4D97-AF65-F5344CB8AC3E}">
        <p14:creationId xmlns:p14="http://schemas.microsoft.com/office/powerpoint/2010/main" val="227420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then, I’m obsessed with </a:t>
            </a:r>
            <a:br>
              <a:rPr lang="en-US" dirty="0" smtClean="0"/>
            </a:br>
            <a:r>
              <a:rPr lang="en-US" dirty="0" smtClean="0"/>
              <a:t>making sure my code is testable.  </a:t>
            </a:r>
            <a:endParaRPr lang="en-US" dirty="0"/>
          </a:p>
        </p:txBody>
      </p:sp>
    </p:spTree>
    <p:extLst>
      <p:ext uri="{BB962C8B-B14F-4D97-AF65-F5344CB8AC3E}">
        <p14:creationId xmlns:p14="http://schemas.microsoft.com/office/powerpoint/2010/main" val="165544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the real world comes crashing in like a dinosaur-killing meteorite out of the emptiness of space.)</a:t>
            </a:r>
            <a:endParaRPr lang="en-US" dirty="0"/>
          </a:p>
        </p:txBody>
      </p:sp>
    </p:spTree>
    <p:extLst>
      <p:ext uri="{BB962C8B-B14F-4D97-AF65-F5344CB8AC3E}">
        <p14:creationId xmlns:p14="http://schemas.microsoft.com/office/powerpoint/2010/main" val="7881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start out with a story.</a:t>
            </a:r>
            <a:endParaRPr lang="en-US" dirty="0"/>
          </a:p>
        </p:txBody>
      </p:sp>
    </p:spTree>
    <p:extLst>
      <p:ext uri="{BB962C8B-B14F-4D97-AF65-F5344CB8AC3E}">
        <p14:creationId xmlns:p14="http://schemas.microsoft.com/office/powerpoint/2010/main" val="76873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929" y="891882"/>
            <a:ext cx="8740142" cy="584775"/>
          </a:xfrm>
        </p:spPr>
        <p:txBody>
          <a:bodyPr/>
          <a:lstStyle/>
          <a:p>
            <a:endParaRPr lang="en-US"/>
          </a:p>
        </p:txBody>
      </p:sp>
      <p:sp>
        <p:nvSpPr>
          <p:cNvPr id="3" name="Title 2"/>
          <p:cNvSpPr>
            <a:spLocks noGrp="1"/>
          </p:cNvSpPr>
          <p:nvPr>
            <p:ph type="title"/>
          </p:nvPr>
        </p:nvSpPr>
        <p:spPr/>
        <p:txBody>
          <a:bodyPr>
            <a:normAutofit fontScale="90000"/>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407" y="50555"/>
            <a:ext cx="6723186" cy="5042390"/>
          </a:xfrm>
          <a:prstGeom prst="rect">
            <a:avLst/>
          </a:prstGeom>
        </p:spPr>
      </p:pic>
    </p:spTree>
    <p:extLst>
      <p:ext uri="{BB962C8B-B14F-4D97-AF65-F5344CB8AC3E}">
        <p14:creationId xmlns:p14="http://schemas.microsoft.com/office/powerpoint/2010/main" val="29137638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01929" y="891882"/>
            <a:ext cx="8740142" cy="584775"/>
          </a:xfrm>
        </p:spPr>
        <p:txBody>
          <a:bodyPr/>
          <a:lstStyle/>
          <a:p>
            <a:endParaRPr lang="en-US"/>
          </a:p>
        </p:txBody>
      </p:sp>
      <p:sp>
        <p:nvSpPr>
          <p:cNvPr id="5" name="Title 4"/>
          <p:cNvSpPr>
            <a:spLocks noGrp="1"/>
          </p:cNvSpPr>
          <p:nvPr>
            <p:ph type="title"/>
          </p:nvPr>
        </p:nvSpPr>
        <p:spPr/>
        <p:txBody>
          <a:bodyPr>
            <a:normAutofit fontScale="90000"/>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513" y="330688"/>
            <a:ext cx="5742721" cy="4169216"/>
          </a:xfrm>
          <a:prstGeom prst="rect">
            <a:avLst/>
          </a:prstGeom>
        </p:spPr>
      </p:pic>
    </p:spTree>
    <p:extLst>
      <p:ext uri="{BB962C8B-B14F-4D97-AF65-F5344CB8AC3E}">
        <p14:creationId xmlns:p14="http://schemas.microsoft.com/office/powerpoint/2010/main" val="225920354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 don’t always get to write </a:t>
            </a:r>
            <a:br>
              <a:rPr lang="en-US" dirty="0" smtClean="0"/>
            </a:br>
            <a:r>
              <a:rPr lang="en-US" dirty="0" smtClean="0"/>
              <a:t>our code from scratch.</a:t>
            </a:r>
            <a:endParaRPr lang="en-US" dirty="0"/>
          </a:p>
        </p:txBody>
      </p:sp>
    </p:spTree>
    <p:extLst>
      <p:ext uri="{BB962C8B-B14F-4D97-AF65-F5344CB8AC3E}">
        <p14:creationId xmlns:p14="http://schemas.microsoft.com/office/powerpoint/2010/main" val="199827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sometimes have to build </a:t>
            </a:r>
            <a:br>
              <a:rPr lang="en-US" dirty="0" smtClean="0"/>
            </a:br>
            <a:r>
              <a:rPr lang="en-US" dirty="0" smtClean="0"/>
              <a:t>on top of existing code.</a:t>
            </a:r>
            <a:endParaRPr lang="en-US" dirty="0"/>
          </a:p>
        </p:txBody>
      </p:sp>
    </p:spTree>
    <p:extLst>
      <p:ext uri="{BB962C8B-B14F-4D97-AF65-F5344CB8AC3E}">
        <p14:creationId xmlns:p14="http://schemas.microsoft.com/office/powerpoint/2010/main" val="20308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a:t>
            </a:r>
            <a:endParaRPr lang="en-US" dirty="0"/>
          </a:p>
        </p:txBody>
      </p:sp>
    </p:spTree>
    <p:extLst>
      <p:ext uri="{BB962C8B-B14F-4D97-AF65-F5344CB8AC3E}">
        <p14:creationId xmlns:p14="http://schemas.microsoft.com/office/powerpoint/2010/main" val="183762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Awful.</a:t>
            </a:r>
            <a:endParaRPr lang="en-US" dirty="0"/>
          </a:p>
        </p:txBody>
      </p:sp>
    </p:spTree>
    <p:extLst>
      <p:ext uri="{BB962C8B-B14F-4D97-AF65-F5344CB8AC3E}">
        <p14:creationId xmlns:p14="http://schemas.microsoft.com/office/powerpoint/2010/main" val="2834572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Just-this-side-of-barely-working.</a:t>
            </a:r>
            <a:endParaRPr lang="en-US" dirty="0"/>
          </a:p>
        </p:txBody>
      </p:sp>
    </p:spTree>
    <p:extLst>
      <p:ext uri="{BB962C8B-B14F-4D97-AF65-F5344CB8AC3E}">
        <p14:creationId xmlns:p14="http://schemas.microsoft.com/office/powerpoint/2010/main" val="60327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 y="217468"/>
            <a:ext cx="4594176" cy="4763424"/>
          </a:xfrm>
        </p:spPr>
        <p:txBody>
          <a:bodyPr/>
          <a:lstStyle/>
          <a:p>
            <a:r>
              <a:rPr lang="en-US" dirty="0" smtClean="0"/>
              <a:t>Code.</a:t>
            </a:r>
            <a:endParaRPr lang="en-US" dirty="0"/>
          </a:p>
        </p:txBody>
      </p:sp>
      <p:pic>
        <p:nvPicPr>
          <p:cNvPr id="1026" name="Picture 2" descr="http://upload.wikimedia.org/wikipedia/commons/f/f1/Monkey-ty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677" y="1283139"/>
            <a:ext cx="4433101" cy="249318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6252797" y="722874"/>
            <a:ext cx="2353115" cy="484058"/>
          </a:xfrm>
          <a:prstGeom prst="wedgeRoundRectCallout">
            <a:avLst>
              <a:gd name="adj1" fmla="val -2548"/>
              <a:gd name="adj2" fmla="val 107956"/>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r>
              <a:rPr lang="en-US" sz="1765" dirty="0">
                <a:gradFill>
                  <a:gsLst>
                    <a:gs pos="0">
                      <a:srgbClr val="FFFFFF"/>
                    </a:gs>
                    <a:gs pos="100000">
                      <a:srgbClr val="FFFFFF"/>
                    </a:gs>
                  </a:gsLst>
                  <a:lin ang="5400000" scaled="0"/>
                </a:gradFill>
                <a:latin typeface="+mj-lt"/>
                <a:ea typeface="Segoe UI" pitchFamily="34" charset="0"/>
                <a:cs typeface="Segoe UI" pitchFamily="34" charset="0"/>
              </a:rPr>
              <a:t>You’re welcome.</a:t>
            </a:r>
          </a:p>
        </p:txBody>
      </p:sp>
    </p:spTree>
    <p:extLst>
      <p:ext uri="{BB962C8B-B14F-4D97-AF65-F5344CB8AC3E}">
        <p14:creationId xmlns:p14="http://schemas.microsoft.com/office/powerpoint/2010/main" val="423450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 tried to add unit tests to </a:t>
            </a:r>
            <a:br>
              <a:rPr lang="en-US" dirty="0" smtClean="0"/>
            </a:br>
            <a:r>
              <a:rPr lang="en-US" dirty="0" smtClean="0"/>
              <a:t>an existing application?</a:t>
            </a:r>
            <a:endParaRPr lang="en-US" dirty="0"/>
          </a:p>
        </p:txBody>
      </p:sp>
    </p:spTree>
    <p:extLst>
      <p:ext uri="{BB962C8B-B14F-4D97-AF65-F5344CB8AC3E}">
        <p14:creationId xmlns:p14="http://schemas.microsoft.com/office/powerpoint/2010/main" val="90847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Darned close to impossible.</a:t>
            </a:r>
            <a:endParaRPr lang="en-US" dirty="0"/>
          </a:p>
        </p:txBody>
      </p:sp>
    </p:spTree>
    <p:extLst>
      <p:ext uri="{BB962C8B-B14F-4D97-AF65-F5344CB8AC3E}">
        <p14:creationId xmlns:p14="http://schemas.microsoft.com/office/powerpoint/2010/main" val="390404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I was a </a:t>
            </a:r>
            <a:br>
              <a:rPr lang="en-US" dirty="0" smtClean="0"/>
            </a:br>
            <a:r>
              <a:rPr lang="en-US" dirty="0" smtClean="0"/>
              <a:t>Pascal &amp; C programmer.</a:t>
            </a:r>
            <a:endParaRPr lang="en-US" dirty="0"/>
          </a:p>
        </p:txBody>
      </p:sp>
    </p:spTree>
    <p:extLst>
      <p:ext uri="{BB962C8B-B14F-4D97-AF65-F5344CB8AC3E}">
        <p14:creationId xmlns:p14="http://schemas.microsoft.com/office/powerpoint/2010/main" val="210346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Why is it so hard to add tests?</a:t>
            </a:r>
            <a:endParaRPr lang="en-US" dirty="0"/>
          </a:p>
        </p:txBody>
      </p:sp>
      <p:sp>
        <p:nvSpPr>
          <p:cNvPr id="4" name="Text Placeholder 3"/>
          <p:cNvSpPr>
            <a:spLocks noGrp="1"/>
          </p:cNvSpPr>
          <p:nvPr>
            <p:ph idx="1"/>
          </p:nvPr>
        </p:nvSpPr>
        <p:spPr/>
        <p:txBody>
          <a:bodyPr>
            <a:normAutofit fontScale="92500" lnSpcReduction="20000"/>
          </a:bodyPr>
          <a:lstStyle/>
          <a:p>
            <a:r>
              <a:rPr lang="en-US" sz="2000" dirty="0" smtClean="0"/>
              <a:t>When you build with TDD…</a:t>
            </a:r>
          </a:p>
          <a:p>
            <a:pPr lvl="1"/>
            <a:r>
              <a:rPr lang="en-US" sz="1800" dirty="0" smtClean="0"/>
              <a:t>Lots of design decisions…</a:t>
            </a:r>
          </a:p>
          <a:p>
            <a:pPr lvl="1"/>
            <a:r>
              <a:rPr lang="en-US" sz="1800" dirty="0" smtClean="0"/>
              <a:t>You always pick the testable one.</a:t>
            </a:r>
          </a:p>
          <a:p>
            <a:pPr lvl="1"/>
            <a:r>
              <a:rPr lang="en-US" sz="1800" dirty="0" smtClean="0"/>
              <a:t>Assumes automated tests.</a:t>
            </a:r>
          </a:p>
          <a:p>
            <a:pPr lvl="1"/>
            <a:r>
              <a:rPr lang="en-US" sz="1800" dirty="0" smtClean="0"/>
              <a:t>End result: testable &amp; maintainable.</a:t>
            </a:r>
          </a:p>
          <a:p>
            <a:endParaRPr lang="en-US" sz="2000" dirty="0"/>
          </a:p>
          <a:p>
            <a:r>
              <a:rPr lang="en-US" sz="2000" dirty="0" smtClean="0"/>
              <a:t>When you build without TDD…</a:t>
            </a:r>
          </a:p>
          <a:p>
            <a:pPr lvl="1"/>
            <a:r>
              <a:rPr lang="en-US" sz="1800" dirty="0" smtClean="0"/>
              <a:t>Lots of design decisions…</a:t>
            </a:r>
          </a:p>
          <a:p>
            <a:pPr lvl="1"/>
            <a:r>
              <a:rPr lang="en-US" sz="1800" dirty="0" smtClean="0"/>
              <a:t>You picked the one that gets it done.</a:t>
            </a:r>
          </a:p>
          <a:p>
            <a:pPr lvl="1"/>
            <a:r>
              <a:rPr lang="en-US" sz="1800" dirty="0" smtClean="0"/>
              <a:t>Testing is focused on integration testing &amp; QA.</a:t>
            </a:r>
          </a:p>
          <a:p>
            <a:pPr lvl="1"/>
            <a:r>
              <a:rPr lang="en-US" sz="1800" dirty="0" smtClean="0"/>
              <a:t>Assumes human-driven tests.</a:t>
            </a:r>
          </a:p>
          <a:p>
            <a:pPr lvl="1"/>
            <a:r>
              <a:rPr lang="en-US" sz="1800" dirty="0" smtClean="0"/>
              <a:t>End result: not that testable.</a:t>
            </a:r>
            <a:endParaRPr lang="en-US" sz="1800" dirty="0"/>
          </a:p>
        </p:txBody>
      </p:sp>
    </p:spTree>
    <p:extLst>
      <p:ext uri="{BB962C8B-B14F-4D97-AF65-F5344CB8AC3E}">
        <p14:creationId xmlns:p14="http://schemas.microsoft.com/office/powerpoint/2010/main" val="52013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makes it not testable?</a:t>
            </a:r>
            <a:endParaRPr lang="en-US" dirty="0"/>
          </a:p>
        </p:txBody>
      </p:sp>
      <p:sp>
        <p:nvSpPr>
          <p:cNvPr id="2" name="Text Placeholder 1"/>
          <p:cNvSpPr>
            <a:spLocks noGrp="1"/>
          </p:cNvSpPr>
          <p:nvPr>
            <p:ph idx="1"/>
          </p:nvPr>
        </p:nvSpPr>
        <p:spPr/>
        <p:txBody>
          <a:bodyPr>
            <a:normAutofit fontScale="92500" lnSpcReduction="20000"/>
          </a:bodyPr>
          <a:lstStyle/>
          <a:p>
            <a:r>
              <a:rPr lang="en-US" dirty="0" smtClean="0"/>
              <a:t>Tightly coupled</a:t>
            </a:r>
          </a:p>
          <a:p>
            <a:endParaRPr lang="en-US" dirty="0"/>
          </a:p>
          <a:p>
            <a:r>
              <a:rPr lang="en-US" dirty="0" smtClean="0"/>
              <a:t>Hidden or embedded dependencies</a:t>
            </a:r>
          </a:p>
          <a:p>
            <a:endParaRPr lang="en-US" dirty="0"/>
          </a:p>
          <a:p>
            <a:r>
              <a:rPr lang="en-US" dirty="0" smtClean="0"/>
              <a:t>Required data &amp; databases</a:t>
            </a:r>
          </a:p>
          <a:p>
            <a:endParaRPr lang="en-US" dirty="0"/>
          </a:p>
          <a:p>
            <a:r>
              <a:rPr lang="en-US" dirty="0" smtClean="0"/>
              <a:t>Usually, insane amount of setup code for the test.</a:t>
            </a:r>
            <a:endParaRPr lang="en-US" dirty="0"/>
          </a:p>
        </p:txBody>
      </p:sp>
    </p:spTree>
    <p:extLst>
      <p:ext uri="{BB962C8B-B14F-4D97-AF65-F5344CB8AC3E}">
        <p14:creationId xmlns:p14="http://schemas.microsoft.com/office/powerpoint/2010/main" val="144116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Design goals in a testable system</a:t>
            </a:r>
            <a:endParaRPr lang="en-US" dirty="0"/>
          </a:p>
        </p:txBody>
      </p:sp>
      <p:sp>
        <p:nvSpPr>
          <p:cNvPr id="2" name="Text Placeholder 1"/>
          <p:cNvSpPr>
            <a:spLocks noGrp="1"/>
          </p:cNvSpPr>
          <p:nvPr>
            <p:ph idx="1"/>
          </p:nvPr>
        </p:nvSpPr>
        <p:spPr/>
        <p:txBody>
          <a:bodyPr>
            <a:normAutofit fontScale="92500" lnSpcReduction="20000"/>
          </a:bodyPr>
          <a:lstStyle/>
          <a:p>
            <a:r>
              <a:rPr lang="en-US" sz="2647" dirty="0"/>
              <a:t>(Testable, obviously.)</a:t>
            </a:r>
          </a:p>
          <a:p>
            <a:endParaRPr lang="en-US" sz="2647" dirty="0"/>
          </a:p>
          <a:p>
            <a:r>
              <a:rPr lang="en-US" sz="2647" dirty="0"/>
              <a:t>Code to interfaces rather than concrete types</a:t>
            </a:r>
          </a:p>
          <a:p>
            <a:endParaRPr lang="en-US" sz="2647" dirty="0"/>
          </a:p>
          <a:p>
            <a:r>
              <a:rPr lang="en-US" sz="2647" dirty="0"/>
              <a:t>Single Responsibility Principle (SRP)</a:t>
            </a:r>
          </a:p>
          <a:p>
            <a:endParaRPr lang="en-US" sz="2647" dirty="0"/>
          </a:p>
          <a:p>
            <a:r>
              <a:rPr lang="en-US" sz="2647" dirty="0"/>
              <a:t>Dependency Injection</a:t>
            </a:r>
          </a:p>
          <a:p>
            <a:endParaRPr lang="en-US" sz="2647" dirty="0"/>
          </a:p>
          <a:p>
            <a:r>
              <a:rPr lang="en-US" sz="2647" dirty="0"/>
              <a:t>Layered</a:t>
            </a:r>
          </a:p>
        </p:txBody>
      </p:sp>
    </p:spTree>
    <p:extLst>
      <p:ext uri="{BB962C8B-B14F-4D97-AF65-F5344CB8AC3E}">
        <p14:creationId xmlns:p14="http://schemas.microsoft.com/office/powerpoint/2010/main" val="132035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best practice…</a:t>
            </a:r>
            <a:endParaRPr lang="en-US" dirty="0"/>
          </a:p>
        </p:txBody>
      </p:sp>
    </p:spTree>
    <p:extLst>
      <p:ext uri="{BB962C8B-B14F-4D97-AF65-F5344CB8AC3E}">
        <p14:creationId xmlns:p14="http://schemas.microsoft.com/office/powerpoint/2010/main" val="102986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Testability.</a:t>
            </a:r>
            <a:endParaRPr lang="en-US" dirty="0"/>
          </a:p>
        </p:txBody>
      </p:sp>
    </p:spTree>
    <p:extLst>
      <p:ext uri="{BB962C8B-B14F-4D97-AF65-F5344CB8AC3E}">
        <p14:creationId xmlns:p14="http://schemas.microsoft.com/office/powerpoint/2010/main" val="236174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your app so that it can be tested.</a:t>
            </a:r>
            <a:endParaRPr lang="en-US" dirty="0"/>
          </a:p>
        </p:txBody>
      </p:sp>
    </p:spTree>
    <p:extLst>
      <p:ext uri="{BB962C8B-B14F-4D97-AF65-F5344CB8AC3E}">
        <p14:creationId xmlns:p14="http://schemas.microsoft.com/office/powerpoint/2010/main" val="249561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“Sure, Ben.  That’s nice.  </a:t>
            </a:r>
            <a:br>
              <a:rPr lang="en-US" dirty="0" smtClean="0"/>
            </a:br>
            <a:r>
              <a:rPr lang="en-US" dirty="0" smtClean="0"/>
              <a:t>So.  </a:t>
            </a:r>
            <a:r>
              <a:rPr lang="en-US" dirty="0" err="1" smtClean="0"/>
              <a:t>Uhhh</a:t>
            </a:r>
            <a:r>
              <a:rPr lang="en-US" dirty="0" smtClean="0"/>
              <a:t>.  Yah.</a:t>
            </a:r>
            <a:br>
              <a:rPr lang="en-US" dirty="0" smtClean="0"/>
            </a:br>
            <a:r>
              <a:rPr lang="en-US" dirty="0" smtClean="0"/>
              <a:t>We didn’t do that.</a:t>
            </a:r>
            <a:br>
              <a:rPr lang="en-US" dirty="0" smtClean="0"/>
            </a:br>
            <a:r>
              <a:rPr lang="en-US" dirty="0" smtClean="0"/>
              <a:t>What’s next?”</a:t>
            </a:r>
            <a:endParaRPr lang="en-US" dirty="0"/>
          </a:p>
        </p:txBody>
      </p:sp>
    </p:spTree>
    <p:extLst>
      <p:ext uri="{BB962C8B-B14F-4D97-AF65-F5344CB8AC3E}">
        <p14:creationId xmlns:p14="http://schemas.microsoft.com/office/powerpoint/2010/main" val="80060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smtClean="0"/>
              <a:t>Design For Testability.</a:t>
            </a:r>
            <a:br>
              <a:rPr lang="en-US" strike="sngStrike" dirty="0" smtClean="0"/>
            </a:br>
            <a:r>
              <a:rPr lang="en-US" dirty="0" smtClean="0"/>
              <a:t>Refactor For Testability.</a:t>
            </a:r>
            <a:endParaRPr lang="en-US" dirty="0"/>
          </a:p>
        </p:txBody>
      </p:sp>
    </p:spTree>
    <p:extLst>
      <p:ext uri="{BB962C8B-B14F-4D97-AF65-F5344CB8AC3E}">
        <p14:creationId xmlns:p14="http://schemas.microsoft.com/office/powerpoint/2010/main" val="381400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It’s called a </a:t>
            </a:r>
            <a:r>
              <a:rPr lang="en-US" i="1" u="sng" dirty="0" smtClean="0"/>
              <a:t>unit</a:t>
            </a:r>
            <a:r>
              <a:rPr lang="en-US" i="1" dirty="0" smtClean="0"/>
              <a:t> </a:t>
            </a:r>
            <a:r>
              <a:rPr lang="en-US" dirty="0" smtClean="0"/>
              <a:t>test.</a:t>
            </a:r>
            <a:endParaRPr lang="en-US" dirty="0"/>
          </a:p>
        </p:txBody>
      </p:sp>
      <p:sp>
        <p:nvSpPr>
          <p:cNvPr id="4" name="Text Placeholder 3"/>
          <p:cNvSpPr>
            <a:spLocks noGrp="1"/>
          </p:cNvSpPr>
          <p:nvPr>
            <p:ph idx="1"/>
          </p:nvPr>
        </p:nvSpPr>
        <p:spPr/>
        <p:txBody>
          <a:bodyPr>
            <a:normAutofit fontScale="92500" lnSpcReduction="10000"/>
          </a:bodyPr>
          <a:lstStyle/>
          <a:p>
            <a:r>
              <a:rPr lang="en-US" dirty="0" smtClean="0"/>
              <a:t>Small units of functionality</a:t>
            </a:r>
          </a:p>
          <a:p>
            <a:r>
              <a:rPr lang="en-US" dirty="0" smtClean="0"/>
              <a:t>Tested in isolation</a:t>
            </a:r>
          </a:p>
          <a:p>
            <a:r>
              <a:rPr lang="en-US" dirty="0" smtClean="0"/>
              <a:t>Unit Test != Integration Test</a:t>
            </a:r>
          </a:p>
          <a:p>
            <a:r>
              <a:rPr lang="en-US" dirty="0" smtClean="0"/>
              <a:t>If you designed for testability, you (probably) can test in isolation.</a:t>
            </a:r>
          </a:p>
          <a:p>
            <a:r>
              <a:rPr lang="en-US" dirty="0" smtClean="0"/>
              <a:t>If you *didn’t*, testing that monolithic app looks scary.</a:t>
            </a:r>
            <a:endParaRPr lang="en-US" dirty="0"/>
          </a:p>
        </p:txBody>
      </p:sp>
    </p:spTree>
    <p:extLst>
      <p:ext uri="{BB962C8B-B14F-4D97-AF65-F5344CB8AC3E}">
        <p14:creationId xmlns:p14="http://schemas.microsoft.com/office/powerpoint/2010/main" val="177147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am I supposed to test </a:t>
            </a:r>
            <a:r>
              <a:rPr lang="en-US" i="1" dirty="0" smtClean="0"/>
              <a:t>THAT</a:t>
            </a:r>
            <a:r>
              <a:rPr lang="en-US" dirty="0" smtClean="0"/>
              <a:t>?!”</a:t>
            </a:r>
            <a:endParaRPr lang="en-US" dirty="0"/>
          </a:p>
        </p:txBody>
      </p:sp>
      <p:sp>
        <p:nvSpPr>
          <p:cNvPr id="4" name="Text Placeholder 3"/>
          <p:cNvSpPr>
            <a:spLocks noGrp="1"/>
          </p:cNvSpPr>
          <p:nvPr>
            <p:ph type="body" idx="4294967295"/>
          </p:nvPr>
        </p:nvSpPr>
        <p:spPr>
          <a:xfrm>
            <a:off x="0" y="4742780"/>
            <a:ext cx="4304707" cy="308146"/>
          </a:xfrm>
        </p:spPr>
        <p:txBody>
          <a:bodyPr/>
          <a:lstStyle/>
          <a:p>
            <a:pPr marL="0" indent="0">
              <a:buNone/>
            </a:pPr>
            <a:r>
              <a:rPr lang="en-US" sz="1200" dirty="0">
                <a:hlinkClick r:id="rId2"/>
              </a:rPr>
              <a:t>http://www.pdphoto.org/PictureDetail.php?mat=&amp;pg=8307</a:t>
            </a:r>
            <a:endParaRPr lang="en-US" dirty="0"/>
          </a:p>
        </p:txBody>
      </p:sp>
      <p:pic>
        <p:nvPicPr>
          <p:cNvPr id="1029" name="Picture 5" descr="http://www.pdphoto.org/jons/pictures4/yosemite_40_bg_0905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17" y="1088686"/>
            <a:ext cx="4723989" cy="354299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824" y="4778763"/>
            <a:ext cx="628561" cy="22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62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object-oriented.</a:t>
            </a:r>
            <a:endParaRPr lang="en-US" dirty="0"/>
          </a:p>
        </p:txBody>
      </p:sp>
    </p:spTree>
    <p:extLst>
      <p:ext uri="{BB962C8B-B14F-4D97-AF65-F5344CB8AC3E}">
        <p14:creationId xmlns:p14="http://schemas.microsoft.com/office/powerpoint/2010/main" val="322677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You have to break it apart.</a:t>
            </a:r>
            <a:endParaRPr lang="en-US" dirty="0"/>
          </a:p>
        </p:txBody>
      </p:sp>
    </p:spTree>
    <p:extLst>
      <p:ext uri="{BB962C8B-B14F-4D97-AF65-F5344CB8AC3E}">
        <p14:creationId xmlns:p14="http://schemas.microsoft.com/office/powerpoint/2010/main" val="66927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You’ve got to start somewhere.</a:t>
            </a:r>
            <a:endParaRPr lang="en-US" dirty="0"/>
          </a:p>
        </p:txBody>
      </p:sp>
    </p:spTree>
    <p:extLst>
      <p:ext uri="{BB962C8B-B14F-4D97-AF65-F5344CB8AC3E}">
        <p14:creationId xmlns:p14="http://schemas.microsoft.com/office/powerpoint/2010/main" val="385282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Microsoft Fakes Framework</a:t>
            </a:r>
            <a:endParaRPr lang="en-US" dirty="0"/>
          </a:p>
        </p:txBody>
      </p:sp>
      <p:sp>
        <p:nvSpPr>
          <p:cNvPr id="4" name="Text Placeholder 3"/>
          <p:cNvSpPr>
            <a:spLocks noGrp="1"/>
          </p:cNvSpPr>
          <p:nvPr>
            <p:ph idx="1"/>
          </p:nvPr>
        </p:nvSpPr>
        <p:spPr/>
        <p:txBody>
          <a:bodyPr>
            <a:normAutofit fontScale="77500" lnSpcReduction="20000"/>
          </a:bodyPr>
          <a:lstStyle/>
          <a:p>
            <a:r>
              <a:rPr lang="en-US" dirty="0" smtClean="0"/>
              <a:t>Helps you to unit test in isolation</a:t>
            </a:r>
          </a:p>
          <a:p>
            <a:r>
              <a:rPr lang="en-US" dirty="0" smtClean="0"/>
              <a:t>Uses delegates &amp; lambda expressions</a:t>
            </a:r>
          </a:p>
          <a:p>
            <a:r>
              <a:rPr lang="en-US" dirty="0" smtClean="0"/>
              <a:t>Shims</a:t>
            </a:r>
          </a:p>
          <a:p>
            <a:pPr lvl="1"/>
            <a:r>
              <a:rPr lang="en-US" dirty="0" smtClean="0"/>
              <a:t>(Magic.)</a:t>
            </a:r>
          </a:p>
          <a:p>
            <a:pPr lvl="1"/>
            <a:r>
              <a:rPr lang="en-US" dirty="0" smtClean="0"/>
              <a:t>Substitute hard-coded types with *something else* at runtime</a:t>
            </a:r>
          </a:p>
          <a:p>
            <a:r>
              <a:rPr lang="en-US" dirty="0" smtClean="0"/>
              <a:t>Stubs</a:t>
            </a:r>
          </a:p>
          <a:p>
            <a:pPr lvl="1"/>
            <a:r>
              <a:rPr lang="en-US" dirty="0" smtClean="0"/>
              <a:t>Helps if you’re interface-driven</a:t>
            </a:r>
          </a:p>
          <a:p>
            <a:pPr lvl="1"/>
            <a:r>
              <a:rPr lang="en-US" dirty="0" smtClean="0"/>
              <a:t>Creates default() implementations of an interface </a:t>
            </a:r>
          </a:p>
          <a:p>
            <a:pPr lvl="2"/>
            <a:r>
              <a:rPr lang="en-US" dirty="0" smtClean="0"/>
              <a:t>including properties &amp; methods</a:t>
            </a:r>
          </a:p>
          <a:p>
            <a:pPr lvl="2"/>
            <a:endParaRPr lang="en-US" dirty="0"/>
          </a:p>
        </p:txBody>
      </p:sp>
    </p:spTree>
    <p:extLst>
      <p:ext uri="{BB962C8B-B14F-4D97-AF65-F5344CB8AC3E}">
        <p14:creationId xmlns:p14="http://schemas.microsoft.com/office/powerpoint/2010/main" val="3110303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Stubs vs. Shims</a:t>
            </a:r>
            <a:endParaRPr lang="en-US" dirty="0"/>
          </a:p>
        </p:txBody>
      </p:sp>
      <p:sp>
        <p:nvSpPr>
          <p:cNvPr id="3" name="Text Placeholder 2"/>
          <p:cNvSpPr>
            <a:spLocks noGrp="1"/>
          </p:cNvSpPr>
          <p:nvPr>
            <p:ph idx="1"/>
          </p:nvPr>
        </p:nvSpPr>
        <p:spPr/>
        <p:txBody>
          <a:bodyPr>
            <a:normAutofit fontScale="62500" lnSpcReduction="20000"/>
          </a:bodyPr>
          <a:lstStyle/>
          <a:p>
            <a:r>
              <a:rPr lang="en-US" dirty="0" smtClean="0"/>
              <a:t>Stubs</a:t>
            </a:r>
          </a:p>
          <a:p>
            <a:pPr lvl="1"/>
            <a:r>
              <a:rPr lang="en-US" dirty="0" smtClean="0"/>
              <a:t>If you’ve got interfaces already</a:t>
            </a:r>
          </a:p>
          <a:p>
            <a:pPr lvl="1"/>
            <a:r>
              <a:rPr lang="en-US" dirty="0" smtClean="0"/>
              <a:t>You’re building from scratch</a:t>
            </a:r>
          </a:p>
          <a:p>
            <a:pPr lvl="1"/>
            <a:r>
              <a:rPr lang="en-US" dirty="0" smtClean="0"/>
              <a:t>If you want to save yourself some typing</a:t>
            </a:r>
          </a:p>
          <a:p>
            <a:pPr lvl="1"/>
            <a:r>
              <a:rPr lang="en-US" dirty="0" smtClean="0"/>
              <a:t>You aren’t battling “sealed” and “static” keywords</a:t>
            </a:r>
          </a:p>
          <a:p>
            <a:r>
              <a:rPr lang="en-US" dirty="0" smtClean="0"/>
              <a:t>Shims</a:t>
            </a:r>
          </a:p>
          <a:p>
            <a:pPr lvl="1"/>
            <a:r>
              <a:rPr lang="en-US" dirty="0" smtClean="0"/>
              <a:t>Stuff is hopelessly stuck together</a:t>
            </a:r>
          </a:p>
          <a:p>
            <a:pPr lvl="1"/>
            <a:r>
              <a:rPr lang="en-US" dirty="0" smtClean="0"/>
              <a:t>Stuff is hopelessly non-testable</a:t>
            </a:r>
          </a:p>
          <a:p>
            <a:pPr lvl="1"/>
            <a:r>
              <a:rPr lang="en-US" dirty="0" smtClean="0"/>
              <a:t>You’re supporting legacy code</a:t>
            </a:r>
          </a:p>
          <a:p>
            <a:r>
              <a:rPr lang="en-US" dirty="0" smtClean="0"/>
              <a:t>Suggestion: Shims are not a long-term solution</a:t>
            </a:r>
          </a:p>
          <a:p>
            <a:pPr lvl="1"/>
            <a:r>
              <a:rPr lang="en-US" dirty="0" smtClean="0"/>
              <a:t>Use them to help you refactor and </a:t>
            </a:r>
            <a:r>
              <a:rPr lang="en-US" i="1" dirty="0" smtClean="0"/>
              <a:t>actually </a:t>
            </a:r>
            <a:r>
              <a:rPr lang="en-US" dirty="0" smtClean="0"/>
              <a:t>fix the testability problem</a:t>
            </a:r>
            <a:endParaRPr lang="en-US" i="1" dirty="0" smtClean="0"/>
          </a:p>
          <a:p>
            <a:pPr lvl="1"/>
            <a:endParaRPr lang="en-US" dirty="0" smtClean="0"/>
          </a:p>
          <a:p>
            <a:pPr lvl="1"/>
            <a:endParaRPr lang="en-US" dirty="0"/>
          </a:p>
        </p:txBody>
      </p:sp>
    </p:spTree>
    <p:extLst>
      <p:ext uri="{BB962C8B-B14F-4D97-AF65-F5344CB8AC3E}">
        <p14:creationId xmlns:p14="http://schemas.microsoft.com/office/powerpoint/2010/main" val="64629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spcAft>
                <a:spcPts val="441"/>
              </a:spcAft>
            </a:pPr>
            <a:r>
              <a:rPr lang="en-US" sz="3200" i="1" dirty="0" smtClean="0"/>
              <a:t>Demo 1:</a:t>
            </a:r>
            <a:br>
              <a:rPr lang="en-US" sz="3200" i="1" dirty="0" smtClean="0"/>
            </a:br>
            <a:r>
              <a:rPr lang="en-US" sz="3200" i="1" dirty="0"/>
              <a:t>Write the </a:t>
            </a:r>
            <a:r>
              <a:rPr lang="en-US" sz="3200" i="1" dirty="0" err="1"/>
              <a:t>PersonDataAccess</a:t>
            </a:r>
            <a:r>
              <a:rPr lang="en-US" sz="3200" i="1" dirty="0"/>
              <a:t> unit </a:t>
            </a:r>
            <a:r>
              <a:rPr lang="en-US" sz="3200" i="1" dirty="0" smtClean="0"/>
              <a:t>test</a:t>
            </a:r>
            <a:r>
              <a:rPr lang="en-US" sz="3200" i="1" dirty="0"/>
              <a:t/>
            </a:r>
            <a:br>
              <a:rPr lang="en-US" sz="3200" i="1" dirty="0"/>
            </a:br>
            <a:r>
              <a:rPr lang="en-US" sz="3200" i="1" dirty="0"/>
              <a:t>Use shims </a:t>
            </a:r>
            <a:r>
              <a:rPr lang="en-US" sz="3200" i="1" dirty="0" smtClean="0"/>
              <a:t>to replace </a:t>
            </a:r>
            <a:r>
              <a:rPr lang="en-US" sz="3200" i="1" dirty="0" err="1"/>
              <a:t>PersonDataAccess</a:t>
            </a:r>
            <a:endParaRPr lang="en-US" sz="3200" i="1" dirty="0"/>
          </a:p>
        </p:txBody>
      </p:sp>
    </p:spTree>
    <p:extLst>
      <p:ext uri="{BB962C8B-B14F-4D97-AF65-F5344CB8AC3E}">
        <p14:creationId xmlns:p14="http://schemas.microsoft.com/office/powerpoint/2010/main" val="1285456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Techniques for going from 0 to hero</a:t>
            </a:r>
            <a:endParaRPr lang="en-US" dirty="0"/>
          </a:p>
        </p:txBody>
      </p:sp>
      <p:sp>
        <p:nvSpPr>
          <p:cNvPr id="2" name="Text Placeholder 1"/>
          <p:cNvSpPr>
            <a:spLocks noGrp="1"/>
          </p:cNvSpPr>
          <p:nvPr>
            <p:ph idx="1"/>
          </p:nvPr>
        </p:nvSpPr>
        <p:spPr/>
        <p:txBody>
          <a:bodyPr>
            <a:normAutofit fontScale="92500" lnSpcReduction="20000"/>
          </a:bodyPr>
          <a:lstStyle/>
          <a:p>
            <a:r>
              <a:rPr lang="en-US" sz="2647" dirty="0"/>
              <a:t>Remember: you don’t *have to* start writing tests for existing code.</a:t>
            </a:r>
          </a:p>
          <a:p>
            <a:pPr lvl="1"/>
            <a:r>
              <a:rPr lang="en-US" sz="1471" dirty="0"/>
              <a:t>Although that might be a good idea.</a:t>
            </a:r>
          </a:p>
          <a:p>
            <a:endParaRPr lang="en-US" sz="2647" dirty="0"/>
          </a:p>
          <a:p>
            <a:r>
              <a:rPr lang="en-US" sz="2647" dirty="0"/>
              <a:t>Write tests for new features.</a:t>
            </a:r>
          </a:p>
          <a:p>
            <a:endParaRPr lang="en-US" sz="2647" dirty="0"/>
          </a:p>
          <a:p>
            <a:r>
              <a:rPr lang="en-US" sz="2647" dirty="0"/>
              <a:t>Write tests for changes to existing features.</a:t>
            </a:r>
          </a:p>
          <a:p>
            <a:endParaRPr lang="en-US" sz="2647" dirty="0"/>
          </a:p>
          <a:p>
            <a:r>
              <a:rPr lang="en-US" sz="2647" dirty="0"/>
              <a:t>Fix bugs with unit tests.</a:t>
            </a:r>
          </a:p>
        </p:txBody>
      </p:sp>
    </p:spTree>
    <p:extLst>
      <p:ext uri="{BB962C8B-B14F-4D97-AF65-F5344CB8AC3E}">
        <p14:creationId xmlns:p14="http://schemas.microsoft.com/office/powerpoint/2010/main" val="314329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Things to think about.</a:t>
            </a:r>
            <a:endParaRPr lang="en-US" dirty="0"/>
          </a:p>
        </p:txBody>
      </p:sp>
    </p:spTree>
    <p:extLst>
      <p:ext uri="{BB962C8B-B14F-4D97-AF65-F5344CB8AC3E}">
        <p14:creationId xmlns:p14="http://schemas.microsoft.com/office/powerpoint/2010/main" val="336841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defRPr/>
            </a:pPr>
            <a:r>
              <a:rPr lang="en-US" dirty="0" smtClean="0"/>
              <a:t>How would you test this?</a:t>
            </a:r>
          </a:p>
        </p:txBody>
      </p:sp>
      <p:sp>
        <p:nvSpPr>
          <p:cNvPr id="9219" name="Content Placeholder 4"/>
          <p:cNvSpPr>
            <a:spLocks noGrp="1"/>
          </p:cNvSpPr>
          <p:nvPr>
            <p:ph idx="4294967295"/>
          </p:nvPr>
        </p:nvSpPr>
        <p:spPr>
          <a:xfrm>
            <a:off x="1818476" y="1113442"/>
            <a:ext cx="5526097" cy="538086"/>
          </a:xfrm>
          <a:prstGeom prst="rect">
            <a:avLst/>
          </a:prstGeom>
        </p:spPr>
        <p:txBody>
          <a:bodyPr>
            <a:normAutofit lnSpcReduction="10000"/>
          </a:bodyPr>
          <a:lstStyle/>
          <a:p>
            <a:endParaRPr lang="en-US" smtClean="0"/>
          </a:p>
        </p:txBody>
      </p:sp>
      <p:sp>
        <p:nvSpPr>
          <p:cNvPr id="9220" name="Rectangle 6"/>
          <p:cNvSpPr>
            <a:spLocks noChangeArrowheads="1"/>
          </p:cNvSpPr>
          <p:nvPr/>
        </p:nvSpPr>
        <p:spPr bwMode="auto">
          <a:xfrm>
            <a:off x="2938695" y="1086062"/>
            <a:ext cx="3332087" cy="3700151"/>
          </a:xfrm>
          <a:prstGeom prst="rect">
            <a:avLst/>
          </a:prstGeom>
          <a:solidFill>
            <a:schemeClr val="tx1"/>
          </a:solidFill>
          <a:ln w="9525" algn="ctr">
            <a:solidFill>
              <a:schemeClr val="tx1"/>
            </a:solidFill>
            <a:round/>
            <a:headEnd type="triangle" w="med" len="med"/>
            <a:tailEnd type="triangle" w="med" len="med"/>
          </a:ln>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endParaRPr lang="en-US" sz="120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266" y="1134870"/>
            <a:ext cx="3223755" cy="35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1811043" y="4818448"/>
            <a:ext cx="5399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900" dirty="0">
                <a:solidFill>
                  <a:schemeClr val="accent4">
                    <a:lumMod val="90000"/>
                  </a:schemeClr>
                </a:solidFill>
              </a:rPr>
              <a:t>http://www.flickr.com/photos/ericejohnson/4427453880/</a:t>
            </a:r>
          </a:p>
        </p:txBody>
      </p:sp>
    </p:spTree>
    <p:extLst>
      <p:ext uri="{BB962C8B-B14F-4D97-AF65-F5344CB8AC3E}">
        <p14:creationId xmlns:p14="http://schemas.microsoft.com/office/powerpoint/2010/main" val="85601568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What is Design For Testability?</a:t>
            </a:r>
          </a:p>
        </p:txBody>
      </p:sp>
      <p:sp>
        <p:nvSpPr>
          <p:cNvPr id="10243" name="Content Placeholder 4"/>
          <p:cNvSpPr>
            <a:spLocks noGrp="1"/>
          </p:cNvSpPr>
          <p:nvPr>
            <p:ph idx="4294967295"/>
          </p:nvPr>
        </p:nvSpPr>
        <p:spPr>
          <a:xfrm>
            <a:off x="1818476" y="1113442"/>
            <a:ext cx="5526097" cy="538086"/>
          </a:xfrm>
          <a:prstGeom prst="rect">
            <a:avLst/>
          </a:prstGeom>
        </p:spPr>
        <p:txBody>
          <a:bodyPr>
            <a:normAutofit lnSpcReduction="10000"/>
          </a:bodyPr>
          <a:lstStyle/>
          <a:p>
            <a:r>
              <a:rPr lang="en-US" smtClean="0"/>
              <a:t>Build it so you can test it.</a:t>
            </a:r>
          </a:p>
        </p:txBody>
      </p:sp>
      <p:sp>
        <p:nvSpPr>
          <p:cNvPr id="10244" name="Rectangle 6"/>
          <p:cNvSpPr>
            <a:spLocks noChangeArrowheads="1"/>
          </p:cNvSpPr>
          <p:nvPr/>
        </p:nvSpPr>
        <p:spPr bwMode="auto">
          <a:xfrm>
            <a:off x="1857761" y="1857476"/>
            <a:ext cx="2194011" cy="2428530"/>
          </a:xfrm>
          <a:prstGeom prst="rect">
            <a:avLst/>
          </a:prstGeom>
          <a:solidFill>
            <a:schemeClr val="tx1"/>
          </a:solidFill>
          <a:ln w="9525" algn="ctr">
            <a:solidFill>
              <a:schemeClr val="tx1"/>
            </a:solidFill>
            <a:round/>
            <a:headEnd type="triangle" w="med" len="med"/>
            <a:tailEnd type="triangle" w="med" len="med"/>
          </a:ln>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endParaRPr lang="en-US" sz="120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617" y="1892000"/>
            <a:ext cx="2116631" cy="235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Content Placeholder 4"/>
          <p:cNvSpPr txBox="1">
            <a:spLocks/>
          </p:cNvSpPr>
          <p:nvPr/>
        </p:nvSpPr>
        <p:spPr bwMode="auto">
          <a:xfrm>
            <a:off x="4337481" y="1843191"/>
            <a:ext cx="2966617" cy="240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774" tIns="33331" rIns="67774" bIns="33331"/>
          <a:lstStyle>
            <a:lvl1pPr defTabSz="896938">
              <a:tabLst>
                <a:tab pos="1387475" algn="l"/>
                <a:tab pos="1706563" algn="l"/>
                <a:tab pos="2079625" algn="l"/>
              </a:tabLst>
              <a:defRPr sz="1600">
                <a:solidFill>
                  <a:schemeClr val="tx1"/>
                </a:solidFill>
                <a:latin typeface="Lucida Console" panose="020B0609040504020204" pitchFamily="49" charset="0"/>
              </a:defRPr>
            </a:lvl1pPr>
            <a:lvl2pPr marL="742950" indent="-285750" defTabSz="896938">
              <a:tabLst>
                <a:tab pos="1387475" algn="l"/>
                <a:tab pos="1706563" algn="l"/>
                <a:tab pos="2079625" algn="l"/>
              </a:tabLst>
              <a:defRPr sz="1600">
                <a:solidFill>
                  <a:schemeClr val="tx1"/>
                </a:solidFill>
                <a:latin typeface="Lucida Console" panose="020B0609040504020204" pitchFamily="49" charset="0"/>
              </a:defRPr>
            </a:lvl2pPr>
            <a:lvl3pPr marL="1143000" indent="-228600" defTabSz="896938">
              <a:tabLst>
                <a:tab pos="1387475" algn="l"/>
                <a:tab pos="1706563" algn="l"/>
                <a:tab pos="2079625" algn="l"/>
              </a:tabLst>
              <a:defRPr sz="1600">
                <a:solidFill>
                  <a:schemeClr val="tx1"/>
                </a:solidFill>
                <a:latin typeface="Lucida Console" panose="020B0609040504020204" pitchFamily="49" charset="0"/>
              </a:defRPr>
            </a:lvl3pPr>
            <a:lvl4pPr marL="1600200" indent="-228600" defTabSz="896938">
              <a:tabLst>
                <a:tab pos="1387475" algn="l"/>
                <a:tab pos="1706563" algn="l"/>
                <a:tab pos="2079625" algn="l"/>
              </a:tabLst>
              <a:defRPr sz="1600">
                <a:solidFill>
                  <a:schemeClr val="tx1"/>
                </a:solidFill>
                <a:latin typeface="Lucida Console" panose="020B0609040504020204" pitchFamily="49" charset="0"/>
              </a:defRPr>
            </a:lvl4pPr>
            <a:lvl5pPr marL="2057400" indent="-228600" defTabSz="896938">
              <a:tabLst>
                <a:tab pos="1387475" algn="l"/>
                <a:tab pos="1706563" algn="l"/>
                <a:tab pos="2079625" algn="l"/>
              </a:tabLst>
              <a:defRPr sz="1600">
                <a:solidFill>
                  <a:schemeClr val="tx1"/>
                </a:solidFill>
                <a:latin typeface="Lucida Console" panose="020B0609040504020204"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9pPr>
          </a:lstStyle>
          <a:p>
            <a:pPr>
              <a:spcBef>
                <a:spcPct val="10000"/>
              </a:spcBef>
              <a:spcAft>
                <a:spcPct val="15000"/>
              </a:spcAft>
              <a:buClr>
                <a:srgbClr val="00B0EB"/>
              </a:buClr>
              <a:buSzPct val="75000"/>
              <a:buFont typeface="Times" panose="02020603050405020304" pitchFamily="18" charset="0"/>
              <a:buNone/>
            </a:pPr>
            <a:r>
              <a:rPr lang="en-US" sz="1950" dirty="0">
                <a:latin typeface="+mj-lt"/>
              </a:rPr>
              <a:t>How would you test this?</a:t>
            </a:r>
          </a:p>
          <a:p>
            <a:pPr>
              <a:spcBef>
                <a:spcPct val="10000"/>
              </a:spcBef>
              <a:spcAft>
                <a:spcPct val="15000"/>
              </a:spcAft>
              <a:buClr>
                <a:srgbClr val="00B0EB"/>
              </a:buClr>
              <a:buSzPct val="75000"/>
              <a:buFont typeface="Times" panose="02020603050405020304" pitchFamily="18" charset="0"/>
              <a:buNone/>
            </a:pPr>
            <a:r>
              <a:rPr lang="en-US" sz="1950" dirty="0">
                <a:latin typeface="+mj-lt"/>
              </a:rPr>
              <a:t/>
            </a:r>
            <a:br>
              <a:rPr lang="en-US" sz="1950" dirty="0">
                <a:latin typeface="+mj-lt"/>
              </a:rPr>
            </a:br>
            <a:r>
              <a:rPr lang="en-US" sz="1950" dirty="0">
                <a:latin typeface="+mj-lt"/>
              </a:rPr>
              <a:t>Do you have to take the plane up for a spin?</a:t>
            </a:r>
          </a:p>
        </p:txBody>
      </p:sp>
      <p:sp>
        <p:nvSpPr>
          <p:cNvPr id="9223" name="Rectangle 7"/>
          <p:cNvSpPr>
            <a:spLocks noChangeArrowheads="1"/>
          </p:cNvSpPr>
          <p:nvPr/>
        </p:nvSpPr>
        <p:spPr bwMode="auto">
          <a:xfrm>
            <a:off x="1857760" y="4375292"/>
            <a:ext cx="5399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900" dirty="0">
                <a:solidFill>
                  <a:schemeClr val="accent4">
                    <a:lumMod val="90000"/>
                  </a:schemeClr>
                </a:solidFill>
              </a:rPr>
              <a:t>http://www.flickr.com/photos/ericejohnson/4427453880/</a:t>
            </a:r>
          </a:p>
        </p:txBody>
      </p:sp>
    </p:spTree>
    <p:extLst>
      <p:ext uri="{BB962C8B-B14F-4D97-AF65-F5344CB8AC3E}">
        <p14:creationId xmlns:p14="http://schemas.microsoft.com/office/powerpoint/2010/main" val="4101204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66750"/>
            <a:ext cx="7315200" cy="4038600"/>
          </a:xfrm>
        </p:spPr>
        <p:txBody>
          <a:bodyPr>
            <a:noAutofit/>
          </a:bodyPr>
          <a:lstStyle/>
          <a:p>
            <a:pPr algn="l"/>
            <a:r>
              <a:rPr lang="en-US" sz="2000" dirty="0">
                <a:latin typeface="Courier New" panose="02070309020205020404" pitchFamily="49" charset="0"/>
                <a:cs typeface="Courier New" panose="02070309020205020404" pitchFamily="49" charset="0"/>
              </a:rPr>
              <a:t>try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DoSomething</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catch(</a:t>
            </a:r>
            <a:r>
              <a:rPr lang="en-US" sz="2000" dirty="0" err="1">
                <a:latin typeface="Courier New" panose="02070309020205020404" pitchFamily="49" charset="0"/>
                <a:cs typeface="Courier New" panose="02070309020205020404" pitchFamily="49" charset="0"/>
              </a:rPr>
              <a:t>SqlServerOutOfDiskSpaceException</a:t>
            </a:r>
            <a:r>
              <a:rPr lang="en-US" sz="2000" dirty="0">
                <a:latin typeface="Courier New" panose="02070309020205020404" pitchFamily="49" charset="0"/>
                <a:cs typeface="Courier New" panose="02070309020205020404" pitchFamily="49" charset="0"/>
              </a:rPr>
              <a:t> ex)</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SaveTheUniverseFromDestruction</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p:txBody>
      </p:sp>
      <p:cxnSp>
        <p:nvCxnSpPr>
          <p:cNvPr id="8" name="Straight Arrow Connector 7"/>
          <p:cNvCxnSpPr/>
          <p:nvPr/>
        </p:nvCxnSpPr>
        <p:spPr>
          <a:xfrm flipH="1">
            <a:off x="6172200" y="1352550"/>
            <a:ext cx="952451" cy="2016956"/>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34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Wrote my code on paper.</a:t>
            </a:r>
            <a:endParaRPr lang="en-US" dirty="0"/>
          </a:p>
        </p:txBody>
      </p:sp>
    </p:spTree>
    <p:extLst>
      <p:ext uri="{BB962C8B-B14F-4D97-AF65-F5344CB8AC3E}">
        <p14:creationId xmlns:p14="http://schemas.microsoft.com/office/powerpoint/2010/main" val="425452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spcAft>
                <a:spcPts val="441"/>
              </a:spcAft>
            </a:pPr>
            <a:r>
              <a:rPr lang="en-US" sz="2800" i="1" dirty="0" smtClean="0"/>
              <a:t>Demo 2:</a:t>
            </a:r>
            <a:br>
              <a:rPr lang="en-US" sz="2800" i="1" dirty="0" smtClean="0"/>
            </a:br>
            <a:r>
              <a:rPr lang="en-US" sz="2800" i="1" dirty="0" smtClean="0"/>
              <a:t>Use </a:t>
            </a:r>
            <a:r>
              <a:rPr lang="en-US" sz="2800" i="1" dirty="0"/>
              <a:t>Stubs to get code coverage on exceptions</a:t>
            </a:r>
            <a:br>
              <a:rPr lang="en-US" sz="2800" i="1" dirty="0"/>
            </a:br>
            <a:r>
              <a:rPr lang="en-US" sz="2800" i="1" dirty="0" smtClean="0"/>
              <a:t>Use </a:t>
            </a:r>
            <a:r>
              <a:rPr lang="en-US" sz="2800" i="1" dirty="0"/>
              <a:t>Stubs to save typing / pain</a:t>
            </a:r>
          </a:p>
        </p:txBody>
      </p:sp>
    </p:spTree>
    <p:extLst>
      <p:ext uri="{BB962C8B-B14F-4D97-AF65-F5344CB8AC3E}">
        <p14:creationId xmlns:p14="http://schemas.microsoft.com/office/powerpoint/2010/main" val="275901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Dependency Injection.</a:t>
            </a:r>
          </a:p>
        </p:txBody>
      </p:sp>
    </p:spTree>
    <p:extLst>
      <p:ext uri="{BB962C8B-B14F-4D97-AF65-F5344CB8AC3E}">
        <p14:creationId xmlns:p14="http://schemas.microsoft.com/office/powerpoint/2010/main" val="132262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smtClean="0"/>
              <a:t>What is Dependency Injection?</a:t>
            </a:r>
          </a:p>
        </p:txBody>
      </p:sp>
      <p:sp>
        <p:nvSpPr>
          <p:cNvPr id="12291" name="Content Placeholder 4"/>
          <p:cNvSpPr>
            <a:spLocks noGrp="1"/>
          </p:cNvSpPr>
          <p:nvPr>
            <p:ph idx="1"/>
          </p:nvPr>
        </p:nvSpPr>
        <p:spPr>
          <a:prstGeom prst="rect">
            <a:avLst/>
          </a:prstGeom>
        </p:spPr>
        <p:txBody>
          <a:bodyPr>
            <a:normAutofit fontScale="85000" lnSpcReduction="20000"/>
          </a:bodyPr>
          <a:lstStyle/>
          <a:p>
            <a:r>
              <a:rPr lang="en-US" dirty="0" smtClean="0"/>
              <a:t>Classes advertise their dependencies on the constructor</a:t>
            </a:r>
          </a:p>
          <a:p>
            <a:pPr lvl="1"/>
            <a:r>
              <a:rPr lang="en-US" dirty="0" smtClean="0"/>
              <a:t>Need to save &amp; load Person objects? </a:t>
            </a:r>
          </a:p>
          <a:p>
            <a:pPr lvl="1"/>
            <a:r>
              <a:rPr lang="en-US" dirty="0" smtClean="0"/>
              <a:t>Add a person data access instance on the constructor.</a:t>
            </a:r>
          </a:p>
          <a:p>
            <a:endParaRPr lang="en-US" dirty="0" smtClean="0"/>
          </a:p>
          <a:p>
            <a:r>
              <a:rPr lang="en-US" dirty="0" smtClean="0"/>
              <a:t>Helps you to design for testability</a:t>
            </a:r>
          </a:p>
          <a:p>
            <a:r>
              <a:rPr lang="en-US" dirty="0" smtClean="0"/>
              <a:t>Related to the Factory Pattern</a:t>
            </a:r>
          </a:p>
          <a:p>
            <a:r>
              <a:rPr lang="en-US" dirty="0" smtClean="0"/>
              <a:t>Keeps classes loosely coupled</a:t>
            </a:r>
          </a:p>
          <a:p>
            <a:endParaRPr lang="en-US" dirty="0" smtClean="0"/>
          </a:p>
        </p:txBody>
      </p:sp>
    </p:spTree>
    <p:extLst>
      <p:ext uri="{BB962C8B-B14F-4D97-AF65-F5344CB8AC3E}">
        <p14:creationId xmlns:p14="http://schemas.microsoft.com/office/powerpoint/2010/main" val="312985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929" y="891882"/>
            <a:ext cx="8740142" cy="584775"/>
          </a:xfrm>
        </p:spPr>
        <p:txBody>
          <a:bodyPr/>
          <a:lstStyle/>
          <a:p>
            <a:endParaRPr lang="en-US"/>
          </a:p>
        </p:txBody>
      </p:sp>
      <p:sp>
        <p:nvSpPr>
          <p:cNvPr id="3" name="Title 2"/>
          <p:cNvSpPr>
            <a:spLocks noGrp="1"/>
          </p:cNvSpPr>
          <p:nvPr>
            <p:ph type="title"/>
          </p:nvPr>
        </p:nvSpPr>
        <p:spPr/>
        <p:txBody>
          <a:bodyPr>
            <a:normAutofit fontScale="90000"/>
          </a:bodyPr>
          <a:lstStyle/>
          <a:p>
            <a:endParaRPr lang="en-US" dirty="0"/>
          </a:p>
        </p:txBody>
      </p:sp>
      <p:sp>
        <p:nvSpPr>
          <p:cNvPr id="4" name="Rectangle 3"/>
          <p:cNvSpPr/>
          <p:nvPr/>
        </p:nvSpPr>
        <p:spPr>
          <a:xfrm>
            <a:off x="89876" y="4812812"/>
            <a:ext cx="7260107" cy="216854"/>
          </a:xfrm>
          <a:prstGeom prst="rect">
            <a:avLst/>
          </a:prstGeom>
        </p:spPr>
        <p:txBody>
          <a:bodyPr wrap="square">
            <a:spAutoFit/>
          </a:bodyPr>
          <a:lstStyle/>
          <a:p>
            <a:r>
              <a:rPr lang="en-US" sz="809" dirty="0"/>
              <a:t>http://lostechies.com/derickbailey/files/2011/03/DependencyInversionPrinciple_0278F9E2.jpg</a:t>
            </a:r>
          </a:p>
        </p:txBody>
      </p:sp>
      <p:pic>
        <p:nvPicPr>
          <p:cNvPr id="5" name="Picture 4"/>
          <p:cNvPicPr>
            <a:picLocks noChangeAspect="1"/>
          </p:cNvPicPr>
          <p:nvPr/>
        </p:nvPicPr>
        <p:blipFill>
          <a:blip r:embed="rId2"/>
          <a:stretch>
            <a:fillRect/>
          </a:stretch>
        </p:blipFill>
        <p:spPr>
          <a:xfrm>
            <a:off x="4579311" y="4766579"/>
            <a:ext cx="681692" cy="284816"/>
          </a:xfrm>
          <a:prstGeom prst="rect">
            <a:avLst/>
          </a:prstGeom>
        </p:spPr>
      </p:pic>
      <p:pic>
        <p:nvPicPr>
          <p:cNvPr id="3074" name="Picture 2" descr="http://lostechies.com/derickbailey/files/2011/03/DependencyInversionPrinciple_0278F9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494" y="330688"/>
            <a:ext cx="5252489" cy="420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63949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Advertise Dependencies on Constructor</a:t>
            </a:r>
            <a:endParaRPr lang="en-US" dirty="0"/>
          </a:p>
        </p:txBody>
      </p:sp>
      <p:sp>
        <p:nvSpPr>
          <p:cNvPr id="6" name="Text Placeholder 5"/>
          <p:cNvSpPr>
            <a:spLocks noGrp="1"/>
          </p:cNvSpPr>
          <p:nvPr>
            <p:ph type="body" idx="1"/>
          </p:nvPr>
        </p:nvSpPr>
        <p:spPr>
          <a:xfrm>
            <a:off x="457200" y="1424289"/>
            <a:ext cx="4040188" cy="385078"/>
          </a:xfrm>
        </p:spPr>
        <p:txBody>
          <a:bodyPr>
            <a:normAutofit fontScale="92500" lnSpcReduction="20000"/>
          </a:bodyPr>
          <a:lstStyle/>
          <a:p>
            <a:r>
              <a:rPr lang="en-US" i="1" u="sng" dirty="0" smtClean="0"/>
              <a:t>Less Awesome</a:t>
            </a:r>
            <a:endParaRPr lang="en-US" i="1" u="sng" dirty="0"/>
          </a:p>
        </p:txBody>
      </p:sp>
      <p:sp>
        <p:nvSpPr>
          <p:cNvPr id="8" name="Text Placeholder 7"/>
          <p:cNvSpPr>
            <a:spLocks noGrp="1"/>
          </p:cNvSpPr>
          <p:nvPr>
            <p:ph type="body" sz="quarter" idx="3"/>
          </p:nvPr>
        </p:nvSpPr>
        <p:spPr>
          <a:xfrm>
            <a:off x="4645026" y="1424289"/>
            <a:ext cx="4041775" cy="385078"/>
          </a:xfrm>
        </p:spPr>
        <p:txBody>
          <a:bodyPr>
            <a:normAutofit fontScale="92500" lnSpcReduction="20000"/>
          </a:bodyPr>
          <a:lstStyle/>
          <a:p>
            <a:r>
              <a:rPr lang="en-US" i="1" u="sng" dirty="0" smtClean="0"/>
              <a:t>Now With More Awesome</a:t>
            </a:r>
            <a:endParaRPr lang="en-US" i="1" u="sng" dirty="0"/>
          </a:p>
        </p:txBody>
      </p:sp>
      <p:pic>
        <p:nvPicPr>
          <p:cNvPr id="4" name="Picture 3"/>
          <p:cNvPicPr>
            <a:picLocks noChangeAspect="1"/>
          </p:cNvPicPr>
          <p:nvPr/>
        </p:nvPicPr>
        <p:blipFill>
          <a:blip r:embed="rId2"/>
          <a:stretch>
            <a:fillRect/>
          </a:stretch>
        </p:blipFill>
        <p:spPr>
          <a:xfrm>
            <a:off x="547598" y="1884691"/>
            <a:ext cx="3077727" cy="2984148"/>
          </a:xfrm>
          <a:prstGeom prst="rect">
            <a:avLst/>
          </a:prstGeom>
        </p:spPr>
      </p:pic>
      <p:pic>
        <p:nvPicPr>
          <p:cNvPr id="10" name="Picture 9"/>
          <p:cNvPicPr>
            <a:picLocks noChangeAspect="1"/>
          </p:cNvPicPr>
          <p:nvPr/>
        </p:nvPicPr>
        <p:blipFill>
          <a:blip r:embed="rId3"/>
          <a:stretch>
            <a:fillRect/>
          </a:stretch>
        </p:blipFill>
        <p:spPr>
          <a:xfrm>
            <a:off x="4633430" y="1881642"/>
            <a:ext cx="2775675" cy="2987197"/>
          </a:xfrm>
          <a:prstGeom prst="rect">
            <a:avLst/>
          </a:prstGeom>
        </p:spPr>
      </p:pic>
    </p:spTree>
    <p:extLst>
      <p:ext uri="{BB962C8B-B14F-4D97-AF65-F5344CB8AC3E}">
        <p14:creationId xmlns:p14="http://schemas.microsoft.com/office/powerpoint/2010/main" val="328813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Why does DI help with testability?</a:t>
            </a:r>
          </a:p>
        </p:txBody>
      </p:sp>
      <p:sp>
        <p:nvSpPr>
          <p:cNvPr id="14339" name="Content Placeholder 2"/>
          <p:cNvSpPr>
            <a:spLocks noGrp="1"/>
          </p:cNvSpPr>
          <p:nvPr>
            <p:ph idx="1"/>
          </p:nvPr>
        </p:nvSpPr>
        <p:spPr>
          <a:prstGeom prst="rect">
            <a:avLst/>
          </a:prstGeom>
        </p:spPr>
        <p:txBody>
          <a:bodyPr>
            <a:normAutofit fontScale="92500" lnSpcReduction="20000"/>
          </a:bodyPr>
          <a:lstStyle/>
          <a:p>
            <a:r>
              <a:rPr lang="en-US" dirty="0" smtClean="0"/>
              <a:t>Helps you focus on the testing task at hand</a:t>
            </a:r>
          </a:p>
          <a:p>
            <a:pPr lvl="1"/>
            <a:r>
              <a:rPr lang="en-US" dirty="0" smtClean="0"/>
              <a:t>Only test what you’re trying to test.  Skip everything else.</a:t>
            </a:r>
          </a:p>
          <a:p>
            <a:endParaRPr lang="en-US" dirty="0" smtClean="0"/>
          </a:p>
          <a:p>
            <a:r>
              <a:rPr lang="en-US" dirty="0" smtClean="0"/>
              <a:t>Makes interface-driven programming simple</a:t>
            </a:r>
          </a:p>
          <a:p>
            <a:endParaRPr lang="en-US" dirty="0" smtClean="0"/>
          </a:p>
          <a:p>
            <a:r>
              <a:rPr lang="en-US" dirty="0" smtClean="0"/>
              <a:t>Interface-driven programming + DI lets you use mocks and stubs in your tests.</a:t>
            </a:r>
          </a:p>
        </p:txBody>
      </p:sp>
    </p:spTree>
    <p:extLst>
      <p:ext uri="{BB962C8B-B14F-4D97-AF65-F5344CB8AC3E}">
        <p14:creationId xmlns:p14="http://schemas.microsoft.com/office/powerpoint/2010/main" val="429073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spcAft>
                <a:spcPts val="441"/>
              </a:spcAft>
            </a:pPr>
            <a:r>
              <a:rPr lang="en-US" sz="2400" i="1" dirty="0" smtClean="0"/>
              <a:t>Demo 3:</a:t>
            </a:r>
            <a:br>
              <a:rPr lang="en-US" sz="2400" i="1" dirty="0" smtClean="0"/>
            </a:br>
            <a:r>
              <a:rPr lang="en-US" sz="2400" i="1" dirty="0"/>
              <a:t>Refactor Person Manager to use a Logger DI parameter</a:t>
            </a:r>
            <a:br>
              <a:rPr lang="en-US" sz="2400" i="1" dirty="0"/>
            </a:br>
            <a:r>
              <a:rPr lang="en-US" sz="2400" i="1" dirty="0" smtClean="0"/>
              <a:t>Add </a:t>
            </a:r>
            <a:r>
              <a:rPr lang="en-US" sz="2400" i="1" dirty="0"/>
              <a:t>verification to Logger calls with Stubs</a:t>
            </a:r>
            <a:br>
              <a:rPr lang="en-US" sz="2400" i="1" dirty="0"/>
            </a:br>
            <a:endParaRPr lang="en-US" sz="2400" i="1" dirty="0"/>
          </a:p>
        </p:txBody>
      </p:sp>
    </p:spTree>
    <p:extLst>
      <p:ext uri="{BB962C8B-B14F-4D97-AF65-F5344CB8AC3E}">
        <p14:creationId xmlns:p14="http://schemas.microsoft.com/office/powerpoint/2010/main" val="293617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Avoid End-to-End Integration Tests</a:t>
            </a:r>
            <a:endParaRPr lang="en-US" dirty="0"/>
          </a:p>
        </p:txBody>
      </p:sp>
      <p:sp>
        <p:nvSpPr>
          <p:cNvPr id="22531" name="Content Placeholder 2"/>
          <p:cNvSpPr>
            <a:spLocks noGrp="1"/>
          </p:cNvSpPr>
          <p:nvPr>
            <p:ph idx="1"/>
          </p:nvPr>
        </p:nvSpPr>
        <p:spPr>
          <a:prstGeom prst="rect">
            <a:avLst/>
          </a:prstGeom>
        </p:spPr>
        <p:txBody>
          <a:bodyPr/>
          <a:lstStyle/>
          <a:p>
            <a:pPr>
              <a:buFont typeface="Times" panose="02020603050405020304" pitchFamily="18" charset="0"/>
              <a:buNone/>
            </a:pPr>
            <a:r>
              <a:rPr lang="en-US" dirty="0" smtClean="0"/>
              <a:t>Does a good test…</a:t>
            </a:r>
          </a:p>
          <a:p>
            <a:r>
              <a:rPr lang="en-US" dirty="0" smtClean="0"/>
              <a:t>…really have to write all the way to the database?</a:t>
            </a:r>
          </a:p>
          <a:p>
            <a:r>
              <a:rPr lang="en-US" dirty="0" smtClean="0"/>
              <a:t>…really have to have a running WCF service on the other end of that call?</a:t>
            </a:r>
          </a:p>
          <a:p>
            <a:r>
              <a:rPr lang="en-US" dirty="0" smtClean="0"/>
              <a:t>…really need to make a call to the mainframe?</a:t>
            </a:r>
          </a:p>
        </p:txBody>
      </p:sp>
    </p:spTree>
    <p:extLst>
      <p:ext uri="{BB962C8B-B14F-4D97-AF65-F5344CB8AC3E}">
        <p14:creationId xmlns:p14="http://schemas.microsoft.com/office/powerpoint/2010/main" val="341367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197"/>
            <a:ext cx="8229600" cy="689370"/>
          </a:xfrm>
        </p:spPr>
        <p:txBody>
          <a:bodyPr>
            <a:normAutofit fontScale="90000"/>
          </a:bodyPr>
          <a:lstStyle/>
          <a:p>
            <a:pPr>
              <a:defRPr/>
            </a:pPr>
            <a:r>
              <a:rPr lang="en-US" dirty="0" smtClean="0"/>
              <a:t>Reminder: </a:t>
            </a:r>
            <a:br>
              <a:rPr lang="en-US" dirty="0" smtClean="0"/>
            </a:br>
            <a:r>
              <a:rPr lang="en-US" dirty="0" smtClean="0"/>
              <a:t>Only test what you have to test.</a:t>
            </a:r>
          </a:p>
        </p:txBody>
      </p:sp>
      <p:sp>
        <p:nvSpPr>
          <p:cNvPr id="23556" name="Rectangle 3"/>
          <p:cNvSpPr>
            <a:spLocks noChangeArrowheads="1"/>
          </p:cNvSpPr>
          <p:nvPr/>
        </p:nvSpPr>
        <p:spPr bwMode="auto">
          <a:xfrm>
            <a:off x="1857761" y="1521768"/>
            <a:ext cx="2194011" cy="2428530"/>
          </a:xfrm>
          <a:prstGeom prst="rect">
            <a:avLst/>
          </a:prstGeom>
          <a:solidFill>
            <a:schemeClr val="tx1"/>
          </a:solidFill>
          <a:ln w="9525" algn="ctr">
            <a:solidFill>
              <a:schemeClr val="tx1"/>
            </a:solidFill>
            <a:round/>
            <a:headEnd type="triangle" w="med" len="med"/>
            <a:tailEnd type="triangle" w="med" len="med"/>
          </a:ln>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endParaRPr lang="en-US" sz="1200"/>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908" y="1445663"/>
            <a:ext cx="2436864" cy="271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Content Placeholder 4"/>
          <p:cNvSpPr txBox="1">
            <a:spLocks/>
          </p:cNvSpPr>
          <p:nvPr/>
        </p:nvSpPr>
        <p:spPr bwMode="auto">
          <a:xfrm>
            <a:off x="4337481" y="1507482"/>
            <a:ext cx="2966617" cy="240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774" tIns="33331" rIns="67774" bIns="33331"/>
          <a:lstStyle>
            <a:lvl1pPr defTabSz="896938">
              <a:tabLst>
                <a:tab pos="1387475" algn="l"/>
                <a:tab pos="1706563" algn="l"/>
                <a:tab pos="2079625" algn="l"/>
              </a:tabLst>
              <a:defRPr sz="1600">
                <a:solidFill>
                  <a:schemeClr val="tx1"/>
                </a:solidFill>
                <a:latin typeface="Lucida Console" panose="020B0609040504020204" pitchFamily="49" charset="0"/>
              </a:defRPr>
            </a:lvl1pPr>
            <a:lvl2pPr marL="742950" indent="-285750" defTabSz="896938">
              <a:tabLst>
                <a:tab pos="1387475" algn="l"/>
                <a:tab pos="1706563" algn="l"/>
                <a:tab pos="2079625" algn="l"/>
              </a:tabLst>
              <a:defRPr sz="1600">
                <a:solidFill>
                  <a:schemeClr val="tx1"/>
                </a:solidFill>
                <a:latin typeface="Lucida Console" panose="020B0609040504020204" pitchFamily="49" charset="0"/>
              </a:defRPr>
            </a:lvl2pPr>
            <a:lvl3pPr marL="1143000" indent="-228600" defTabSz="896938">
              <a:tabLst>
                <a:tab pos="1387475" algn="l"/>
                <a:tab pos="1706563" algn="l"/>
                <a:tab pos="2079625" algn="l"/>
              </a:tabLst>
              <a:defRPr sz="1600">
                <a:solidFill>
                  <a:schemeClr val="tx1"/>
                </a:solidFill>
                <a:latin typeface="Lucida Console" panose="020B0609040504020204" pitchFamily="49" charset="0"/>
              </a:defRPr>
            </a:lvl3pPr>
            <a:lvl4pPr marL="1600200" indent="-228600" defTabSz="896938">
              <a:tabLst>
                <a:tab pos="1387475" algn="l"/>
                <a:tab pos="1706563" algn="l"/>
                <a:tab pos="2079625" algn="l"/>
              </a:tabLst>
              <a:defRPr sz="1600">
                <a:solidFill>
                  <a:schemeClr val="tx1"/>
                </a:solidFill>
                <a:latin typeface="Lucida Console" panose="020B0609040504020204" pitchFamily="49" charset="0"/>
              </a:defRPr>
            </a:lvl4pPr>
            <a:lvl5pPr marL="2057400" indent="-228600" defTabSz="896938">
              <a:tabLst>
                <a:tab pos="1387475" algn="l"/>
                <a:tab pos="1706563" algn="l"/>
                <a:tab pos="2079625" algn="l"/>
              </a:tabLst>
              <a:defRPr sz="1600">
                <a:solidFill>
                  <a:schemeClr val="tx1"/>
                </a:solidFill>
                <a:latin typeface="Lucida Console" panose="020B0609040504020204"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9pPr>
          </a:lstStyle>
          <a:p>
            <a:pPr>
              <a:spcBef>
                <a:spcPct val="10000"/>
              </a:spcBef>
              <a:spcAft>
                <a:spcPct val="15000"/>
              </a:spcAft>
              <a:buClr>
                <a:srgbClr val="00B0EB"/>
              </a:buClr>
              <a:buSzPct val="75000"/>
              <a:buFont typeface="Times" panose="02020603050405020304" pitchFamily="18" charset="0"/>
              <a:buNone/>
            </a:pPr>
            <a:r>
              <a:rPr lang="en-US" sz="1950" dirty="0">
                <a:solidFill>
                  <a:schemeClr val="bg1"/>
                </a:solidFill>
                <a:latin typeface="+mj-lt"/>
              </a:rPr>
              <a:t>To test this latch, do you have to take the plane up for a spin?</a:t>
            </a:r>
          </a:p>
        </p:txBody>
      </p:sp>
      <p:sp>
        <p:nvSpPr>
          <p:cNvPr id="22535" name="Rectangle 6"/>
          <p:cNvSpPr>
            <a:spLocks noChangeArrowheads="1"/>
          </p:cNvSpPr>
          <p:nvPr/>
        </p:nvSpPr>
        <p:spPr bwMode="auto">
          <a:xfrm>
            <a:off x="1857761" y="4552950"/>
            <a:ext cx="5399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900" dirty="0">
                <a:solidFill>
                  <a:schemeClr val="accent4">
                    <a:lumMod val="90000"/>
                  </a:schemeClr>
                </a:solidFill>
              </a:rPr>
              <a:t>http://www.flickr.com/photos/ericejohnson/4427453880/</a:t>
            </a:r>
          </a:p>
        </p:txBody>
      </p:sp>
    </p:spTree>
    <p:extLst>
      <p:ext uri="{BB962C8B-B14F-4D97-AF65-F5344CB8AC3E}">
        <p14:creationId xmlns:p14="http://schemas.microsoft.com/office/powerpoint/2010/main" val="2153122899"/>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The Repository Pattern</a:t>
            </a:r>
            <a:endParaRPr lang="en-US" dirty="0"/>
          </a:p>
        </p:txBody>
      </p:sp>
      <p:sp>
        <p:nvSpPr>
          <p:cNvPr id="24579" name="Content Placeholder 2"/>
          <p:cNvSpPr>
            <a:spLocks noGrp="1"/>
          </p:cNvSpPr>
          <p:nvPr>
            <p:ph idx="4294967295"/>
          </p:nvPr>
        </p:nvSpPr>
        <p:spPr>
          <a:xfrm>
            <a:off x="1602593" y="1113442"/>
            <a:ext cx="5938814" cy="3577320"/>
          </a:xfrm>
          <a:prstGeom prst="rect">
            <a:avLst/>
          </a:prstGeom>
        </p:spPr>
        <p:txBody>
          <a:bodyPr>
            <a:normAutofit fontScale="92500" lnSpcReduction="20000"/>
          </a:bodyPr>
          <a:lstStyle/>
          <a:p>
            <a:pPr marL="0" indent="0">
              <a:buNone/>
            </a:pPr>
            <a:r>
              <a:rPr lang="en-US" i="1" dirty="0" smtClean="0"/>
              <a:t>“Mediates between the domain and data mapping layers using a collection-like interface for accessing domain objects.”</a:t>
            </a:r>
          </a:p>
          <a:p>
            <a:pPr lvl="1"/>
            <a:r>
              <a:rPr lang="en-US" dirty="0" smtClean="0">
                <a:hlinkClick r:id="rId2"/>
              </a:rPr>
              <a:t>http://martinfowler.com/eaaCatalog/repository.html</a:t>
            </a:r>
            <a:r>
              <a:rPr lang="en-US" dirty="0" smtClean="0"/>
              <a:t> </a:t>
            </a:r>
          </a:p>
          <a:p>
            <a:pPr marL="0" indent="0">
              <a:buNone/>
            </a:pPr>
            <a:r>
              <a:rPr lang="en-US" dirty="0" smtClean="0"/>
              <a:t>Encapsulates the logic of getting things saved and retrieved</a:t>
            </a:r>
            <a:r>
              <a:rPr lang="en-US" i="1" dirty="0" smtClean="0"/>
              <a:t/>
            </a:r>
            <a:br>
              <a:rPr lang="en-US" i="1" dirty="0" smtClean="0"/>
            </a:br>
            <a:endParaRPr lang="en-US" dirty="0" smtClean="0"/>
          </a:p>
        </p:txBody>
      </p:sp>
    </p:spTree>
    <p:extLst>
      <p:ext uri="{BB962C8B-B14F-4D97-AF65-F5344CB8AC3E}">
        <p14:creationId xmlns:p14="http://schemas.microsoft.com/office/powerpoint/2010/main" val="9820693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99% of my day in the debugger.</a:t>
            </a:r>
            <a:endParaRPr lang="en-US" dirty="0"/>
          </a:p>
        </p:txBody>
      </p:sp>
    </p:spTree>
    <p:extLst>
      <p:ext uri="{BB962C8B-B14F-4D97-AF65-F5344CB8AC3E}">
        <p14:creationId xmlns:p14="http://schemas.microsoft.com/office/powerpoint/2010/main" val="378829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90000"/>
              </a:lnSpc>
              <a:spcAft>
                <a:spcPts val="441"/>
              </a:spcAft>
            </a:pPr>
            <a:r>
              <a:rPr lang="en-US" sz="2000" i="1" dirty="0" smtClean="0"/>
              <a:t>Demo 4</a:t>
            </a:r>
            <a:r>
              <a:rPr lang="en-US" sz="2000" i="1" dirty="0"/>
              <a:t>: </a:t>
            </a:r>
            <a:br>
              <a:rPr lang="en-US" sz="2000" i="1" dirty="0"/>
            </a:br>
            <a:r>
              <a:rPr lang="en-US" sz="2000" i="1" dirty="0"/>
              <a:t>Refactor Person Manager to use a Repository</a:t>
            </a:r>
            <a:br>
              <a:rPr lang="en-US" sz="2000" i="1" dirty="0"/>
            </a:br>
            <a:r>
              <a:rPr lang="en-US" sz="2000" i="1" dirty="0"/>
              <a:t>Convert tests to use in-memory fake </a:t>
            </a:r>
            <a:r>
              <a:rPr lang="en-US" sz="2000" i="1" dirty="0" smtClean="0"/>
              <a:t>database</a:t>
            </a:r>
            <a:endParaRPr lang="en-US" sz="2000" i="1" dirty="0"/>
          </a:p>
        </p:txBody>
      </p:sp>
    </p:spTree>
    <p:extLst>
      <p:ext uri="{BB962C8B-B14F-4D97-AF65-F5344CB8AC3E}">
        <p14:creationId xmlns:p14="http://schemas.microsoft.com/office/powerpoint/2010/main" val="16198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some of the dullest code to write that’s the most error prone?</a:t>
            </a:r>
            <a:endParaRPr lang="en-US" dirty="0"/>
          </a:p>
        </p:txBody>
      </p:sp>
    </p:spTree>
    <p:extLst>
      <p:ext uri="{BB962C8B-B14F-4D97-AF65-F5344CB8AC3E}">
        <p14:creationId xmlns:p14="http://schemas.microsoft.com/office/powerpoint/2010/main" val="173375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data transfer objects </a:t>
            </a:r>
            <a:br>
              <a:rPr lang="en-US" dirty="0" smtClean="0"/>
            </a:br>
            <a:r>
              <a:rPr lang="en-US" dirty="0" smtClean="0"/>
              <a:t>to/from Domain objects.</a:t>
            </a:r>
            <a:endParaRPr lang="en-US" dirty="0"/>
          </a:p>
        </p:txBody>
      </p:sp>
    </p:spTree>
    <p:extLst>
      <p:ext uri="{BB962C8B-B14F-4D97-AF65-F5344CB8AC3E}">
        <p14:creationId xmlns:p14="http://schemas.microsoft.com/office/powerpoint/2010/main" val="330977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ADO.NET objects </a:t>
            </a:r>
            <a:br>
              <a:rPr lang="en-US" dirty="0" smtClean="0"/>
            </a:br>
            <a:r>
              <a:rPr lang="en-US" dirty="0" smtClean="0"/>
              <a:t>to/from Domain objects.</a:t>
            </a:r>
            <a:endParaRPr lang="en-US" dirty="0"/>
          </a:p>
        </p:txBody>
      </p:sp>
    </p:spTree>
    <p:extLst>
      <p:ext uri="{BB962C8B-B14F-4D97-AF65-F5344CB8AC3E}">
        <p14:creationId xmlns:p14="http://schemas.microsoft.com/office/powerpoint/2010/main" val="3312058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code probably sits in an object named *</a:t>
            </a:r>
            <a:r>
              <a:rPr lang="en-US" dirty="0" err="1" smtClean="0"/>
              <a:t>DataAccess</a:t>
            </a:r>
            <a:r>
              <a:rPr lang="en-US" dirty="0" smtClean="0"/>
              <a:t>, right?</a:t>
            </a:r>
            <a:endParaRPr lang="en-US" dirty="0"/>
          </a:p>
        </p:txBody>
      </p:sp>
    </p:spTree>
    <p:extLst>
      <p:ext uri="{BB962C8B-B14F-4D97-AF65-F5344CB8AC3E}">
        <p14:creationId xmlns:p14="http://schemas.microsoft.com/office/powerpoint/2010/main" val="109212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DataAccess</a:t>
            </a:r>
            <a:r>
              <a:rPr lang="en-US" dirty="0" smtClean="0"/>
              <a:t> makes a call into the database and then converts the data </a:t>
            </a:r>
            <a:br>
              <a:rPr lang="en-US" dirty="0" smtClean="0"/>
            </a:br>
            <a:r>
              <a:rPr lang="en-US" dirty="0" smtClean="0"/>
              <a:t>into Domain objects, right?</a:t>
            </a:r>
            <a:endParaRPr lang="en-US" dirty="0"/>
          </a:p>
        </p:txBody>
      </p:sp>
    </p:spTree>
    <p:extLst>
      <p:ext uri="{BB962C8B-B14F-4D97-AF65-F5344CB8AC3E}">
        <p14:creationId xmlns:p14="http://schemas.microsoft.com/office/powerpoint/2010/main" val="132039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929" y="891882"/>
            <a:ext cx="8740142" cy="584775"/>
          </a:xfrm>
        </p:spPr>
        <p:txBody>
          <a:bodyPr/>
          <a:lstStyle/>
          <a:p>
            <a:endParaRPr lang="en-US"/>
          </a:p>
        </p:txBody>
      </p:sp>
      <p:sp>
        <p:nvSpPr>
          <p:cNvPr id="3" name="Title 2"/>
          <p:cNvSpPr>
            <a:spLocks noGrp="1"/>
          </p:cNvSpPr>
          <p:nvPr>
            <p:ph type="title"/>
          </p:nvPr>
        </p:nvSpPr>
        <p:spPr/>
        <p:txBody>
          <a:bodyPr>
            <a:normAutofit fontScale="90000"/>
          </a:bodyPr>
          <a:lstStyle/>
          <a:p>
            <a:endParaRPr lang="en-US" dirty="0"/>
          </a:p>
        </p:txBody>
      </p:sp>
      <p:sp>
        <p:nvSpPr>
          <p:cNvPr id="4" name="Rectangle 3"/>
          <p:cNvSpPr/>
          <p:nvPr/>
        </p:nvSpPr>
        <p:spPr>
          <a:xfrm>
            <a:off x="89876" y="4812812"/>
            <a:ext cx="7260107" cy="216854"/>
          </a:xfrm>
          <a:prstGeom prst="rect">
            <a:avLst/>
          </a:prstGeom>
        </p:spPr>
        <p:txBody>
          <a:bodyPr wrap="square">
            <a:spAutoFit/>
          </a:bodyPr>
          <a:lstStyle/>
          <a:p>
            <a:r>
              <a:rPr lang="en-US" sz="809" dirty="0"/>
              <a:t>http://lostechies.com/derickbailey/files/2011/03/SingleResponsibilityPrinciple2_71060858.jpg</a:t>
            </a:r>
          </a:p>
        </p:txBody>
      </p:sp>
      <p:pic>
        <p:nvPicPr>
          <p:cNvPr id="5" name="Picture 4"/>
          <p:cNvPicPr>
            <a:picLocks noChangeAspect="1"/>
          </p:cNvPicPr>
          <p:nvPr/>
        </p:nvPicPr>
        <p:blipFill>
          <a:blip r:embed="rId2"/>
          <a:stretch>
            <a:fillRect/>
          </a:stretch>
        </p:blipFill>
        <p:spPr>
          <a:xfrm>
            <a:off x="4579311" y="4766579"/>
            <a:ext cx="681692" cy="284816"/>
          </a:xfrm>
          <a:prstGeom prst="rect">
            <a:avLst/>
          </a:prstGeom>
        </p:spPr>
      </p:pic>
      <p:pic>
        <p:nvPicPr>
          <p:cNvPr id="2050" name="Picture 2" descr="http://lostechies.com/derickbailey/files/2011/03/SingleResponsibilityPrinciple2_710608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699" y="124335"/>
            <a:ext cx="5635337" cy="450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90701"/>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It makes the database call</a:t>
            </a:r>
            <a:br>
              <a:rPr lang="en-US" dirty="0" smtClean="0"/>
            </a:br>
            <a:r>
              <a:rPr lang="en-US" dirty="0" smtClean="0"/>
              <a:t>2) It converts the objects</a:t>
            </a:r>
            <a:endParaRPr lang="en-US" dirty="0"/>
          </a:p>
        </p:txBody>
      </p:sp>
    </p:spTree>
    <p:extLst>
      <p:ext uri="{BB962C8B-B14F-4D97-AF65-F5344CB8AC3E}">
        <p14:creationId xmlns:p14="http://schemas.microsoft.com/office/powerpoint/2010/main" val="337319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Adapter Pattern.</a:t>
            </a:r>
            <a:endParaRPr lang="en-US" dirty="0"/>
          </a:p>
        </p:txBody>
      </p:sp>
    </p:spTree>
    <p:extLst>
      <p:ext uri="{BB962C8B-B14F-4D97-AF65-F5344CB8AC3E}">
        <p14:creationId xmlns:p14="http://schemas.microsoft.com/office/powerpoint/2010/main" val="247204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1" y="217468"/>
            <a:ext cx="5266494" cy="4763424"/>
          </a:xfrm>
        </p:spPr>
        <p:txBody>
          <a:bodyPr/>
          <a:lstStyle/>
          <a:p>
            <a:r>
              <a:rPr lang="en-US" dirty="0" smtClean="0"/>
              <a:t>Repository Pattern &amp; </a:t>
            </a:r>
            <a:br>
              <a:rPr lang="en-US" dirty="0" smtClean="0"/>
            </a:br>
            <a:r>
              <a:rPr lang="en-US" dirty="0" smtClean="0"/>
              <a:t>Adapter Pattern.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9815" y="274662"/>
            <a:ext cx="3146241" cy="209749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4850" y="2515724"/>
            <a:ext cx="2129009" cy="2275838"/>
          </a:xfrm>
          <a:prstGeom prst="rect">
            <a:avLst/>
          </a:prstGeom>
        </p:spPr>
      </p:pic>
    </p:spTree>
    <p:extLst>
      <p:ext uri="{BB962C8B-B14F-4D97-AF65-F5344CB8AC3E}">
        <p14:creationId xmlns:p14="http://schemas.microsoft.com/office/powerpoint/2010/main" val="193608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else spent that </a:t>
            </a:r>
            <a:br>
              <a:rPr lang="en-US" dirty="0" smtClean="0"/>
            </a:br>
            <a:r>
              <a:rPr lang="en-US" dirty="0" smtClean="0"/>
              <a:t>much time in the bugger, too.</a:t>
            </a:r>
            <a:endParaRPr lang="en-US" dirty="0"/>
          </a:p>
        </p:txBody>
      </p:sp>
    </p:spTree>
    <p:extLst>
      <p:ext uri="{BB962C8B-B14F-4D97-AF65-F5344CB8AC3E}">
        <p14:creationId xmlns:p14="http://schemas.microsoft.com/office/powerpoint/2010/main" val="343236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i="1" dirty="0"/>
              <a:t>Demo 5:</a:t>
            </a:r>
            <a:br>
              <a:rPr lang="en-US" sz="2400" i="1" dirty="0"/>
            </a:br>
            <a:r>
              <a:rPr lang="en-US" sz="2400" i="1" dirty="0"/>
              <a:t>Refactor to Repository &amp; </a:t>
            </a:r>
            <a:r>
              <a:rPr lang="en-US" sz="2400" i="1" dirty="0" smtClean="0"/>
              <a:t>Adapter</a:t>
            </a:r>
            <a:endParaRPr lang="en-US" sz="2400" i="1" dirty="0"/>
          </a:p>
        </p:txBody>
      </p:sp>
    </p:spTree>
    <p:extLst>
      <p:ext uri="{BB962C8B-B14F-4D97-AF65-F5344CB8AC3E}">
        <p14:creationId xmlns:p14="http://schemas.microsoft.com/office/powerpoint/2010/main" val="119392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Summary</a:t>
            </a:r>
            <a:endParaRPr lang="en-US" dirty="0"/>
          </a:p>
        </p:txBody>
      </p:sp>
      <p:sp>
        <p:nvSpPr>
          <p:cNvPr id="5" name="Text Placeholder 4"/>
          <p:cNvSpPr>
            <a:spLocks noGrp="1"/>
          </p:cNvSpPr>
          <p:nvPr>
            <p:ph idx="1"/>
          </p:nvPr>
        </p:nvSpPr>
        <p:spPr/>
        <p:txBody>
          <a:bodyPr>
            <a:normAutofit fontScale="92500" lnSpcReduction="20000"/>
          </a:bodyPr>
          <a:lstStyle/>
          <a:p>
            <a:r>
              <a:rPr lang="en-US" sz="2647" dirty="0"/>
              <a:t>Tightly-coupled app</a:t>
            </a:r>
          </a:p>
          <a:p>
            <a:endParaRPr lang="en-US" sz="2647" dirty="0"/>
          </a:p>
          <a:p>
            <a:r>
              <a:rPr lang="en-US" sz="2647" dirty="0"/>
              <a:t>Type replacement to make it testable</a:t>
            </a:r>
          </a:p>
          <a:p>
            <a:endParaRPr lang="en-US" sz="2647" dirty="0"/>
          </a:p>
          <a:p>
            <a:r>
              <a:rPr lang="en-US" sz="2647" dirty="0"/>
              <a:t>Stubs to save typing and cover exceptions</a:t>
            </a:r>
          </a:p>
          <a:p>
            <a:endParaRPr lang="en-US" sz="2647" dirty="0"/>
          </a:p>
          <a:p>
            <a:r>
              <a:rPr lang="en-US" sz="2647" dirty="0"/>
              <a:t>Eliminate or reduce dependency on database from tests</a:t>
            </a:r>
          </a:p>
          <a:p>
            <a:endParaRPr lang="en-US" sz="2647" dirty="0"/>
          </a:p>
          <a:p>
            <a:r>
              <a:rPr lang="en-US" sz="2647" dirty="0"/>
              <a:t>Refactor to Repository </a:t>
            </a:r>
            <a:r>
              <a:rPr lang="en-US" sz="2647"/>
              <a:t>&amp; Adapter</a:t>
            </a:r>
            <a:endParaRPr lang="en-US" sz="2647" dirty="0"/>
          </a:p>
        </p:txBody>
      </p:sp>
    </p:spTree>
    <p:extLst>
      <p:ext uri="{BB962C8B-B14F-4D97-AF65-F5344CB8AC3E}">
        <p14:creationId xmlns:p14="http://schemas.microsoft.com/office/powerpoint/2010/main" val="3573852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131892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anose="020B0502040204020203" pitchFamily="34" charset="0"/>
                <a:cs typeface="Segoe UI" panose="020B0502040204020203" pitchFamily="34" charset="0"/>
              </a:rPr>
              <a:t>Thank you.</a:t>
            </a:r>
            <a:endParaRPr lang="en-US" dirty="0">
              <a:latin typeface="Segoe UI" panose="020B0502040204020203" pitchFamily="34" charset="0"/>
              <a:cs typeface="Segoe UI" panose="020B0502040204020203" pitchFamily="34" charset="0"/>
            </a:endParaRPr>
          </a:p>
        </p:txBody>
      </p:sp>
      <p:pic>
        <p:nvPicPr>
          <p:cNvPr id="3" name="Picture 4" descr="bendayLogo"/>
          <p:cNvPicPr>
            <a:picLocks noChangeAspect="1" noChangeArrowheads="1"/>
          </p:cNvPicPr>
          <p:nvPr/>
        </p:nvPicPr>
        <p:blipFill>
          <a:blip r:embed="rId2"/>
          <a:srcRect/>
          <a:stretch>
            <a:fillRect/>
          </a:stretch>
        </p:blipFill>
        <p:spPr bwMode="auto">
          <a:xfrm>
            <a:off x="2106832" y="3128420"/>
            <a:ext cx="4810807" cy="971412"/>
          </a:xfrm>
          <a:prstGeom prst="rect">
            <a:avLst/>
          </a:prstGeom>
          <a:noFill/>
          <a:ln w="9525">
            <a:noFill/>
            <a:miter lim="800000"/>
            <a:headEnd/>
            <a:tailEnd/>
          </a:ln>
        </p:spPr>
      </p:pic>
      <p:sp>
        <p:nvSpPr>
          <p:cNvPr id="4" name="TextBox 3"/>
          <p:cNvSpPr txBox="1"/>
          <p:nvPr/>
        </p:nvSpPr>
        <p:spPr>
          <a:xfrm>
            <a:off x="2555045" y="4196521"/>
            <a:ext cx="4345490" cy="461669"/>
          </a:xfrm>
          <a:prstGeom prst="rect">
            <a:avLst/>
          </a:prstGeom>
          <a:noFill/>
        </p:spPr>
        <p:txBody>
          <a:bodyPr wrap="none" lIns="134464" tIns="107571" rIns="134464" bIns="107571" rtlCol="0">
            <a:spAutoFit/>
          </a:bodyPr>
          <a:lstStyle/>
          <a:p>
            <a:pPr>
              <a:lnSpc>
                <a:spcPct val="90000"/>
              </a:lnSpc>
              <a:spcAft>
                <a:spcPts val="441"/>
              </a:spcAft>
            </a:pPr>
            <a:r>
              <a:rPr lang="en-US" sz="1765" dirty="0">
                <a:solidFill>
                  <a:schemeClr val="bg1"/>
                </a:solidFill>
                <a:latin typeface="Segoe UI" panose="020B0502040204020203" pitchFamily="34" charset="0"/>
                <a:cs typeface="Segoe UI" panose="020B0502040204020203" pitchFamily="34" charset="0"/>
              </a:rPr>
              <a:t>www.benday.com | benday@benday.com</a:t>
            </a:r>
          </a:p>
        </p:txBody>
      </p:sp>
    </p:spTree>
    <p:extLst>
      <p:ext uri="{BB962C8B-B14F-4D97-AF65-F5344CB8AC3E}">
        <p14:creationId xmlns:p14="http://schemas.microsoft.com/office/powerpoint/2010/main" val="410381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isual Studio Live! Redmond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3070</TotalTime>
  <Words>1208</Words>
  <Application>Microsoft Office PowerPoint</Application>
  <PresentationFormat>On-screen Show (16:9)</PresentationFormat>
  <Paragraphs>216</Paragraphs>
  <Slides>93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93</vt:i4>
      </vt:variant>
    </vt:vector>
  </HeadingPairs>
  <TitlesOfParts>
    <vt:vector size="101" baseType="lpstr">
      <vt:lpstr>Arial</vt:lpstr>
      <vt:lpstr>Calibri</vt:lpstr>
      <vt:lpstr>Courier New</vt:lpstr>
      <vt:lpstr>Lucida Console</vt:lpstr>
      <vt:lpstr>Segoe UI</vt:lpstr>
      <vt:lpstr>Times</vt:lpstr>
      <vt:lpstr>Times New Roman</vt:lpstr>
      <vt:lpstr>Visual Studio Live! Redmond 2014</vt:lpstr>
      <vt:lpstr>PowerPoint Presentation</vt:lpstr>
      <vt:lpstr>Benjamin Day</vt:lpstr>
      <vt:lpstr>Got                          ?</vt:lpstr>
      <vt:lpstr>Let’s start out with a story.</vt:lpstr>
      <vt:lpstr>In the beginning, I was a  Pascal &amp; C programmer.</vt:lpstr>
      <vt:lpstr>Not object-oriented.</vt:lpstr>
      <vt:lpstr>Wrote my code on paper.</vt:lpstr>
      <vt:lpstr>99% of my day in the debugger.</vt:lpstr>
      <vt:lpstr>Everyone else spent that  much time in the bugger, too.</vt:lpstr>
      <vt:lpstr>Then I become a  VB6 &amp; Java programmer.</vt:lpstr>
      <vt:lpstr>Object-oriented.</vt:lpstr>
      <vt:lpstr>50% of my time in the debugger.</vt:lpstr>
      <vt:lpstr>Why so much less time  in the debugger?</vt:lpstr>
      <vt:lpstr>Bugs are encapsulated.</vt:lpstr>
      <vt:lpstr>I learn C#.</vt:lpstr>
      <vt:lpstr>Still 50 % of my life  in the debugger.</vt:lpstr>
      <vt:lpstr>Then someone tells me about  this thing called “unit testing.”</vt:lpstr>
      <vt:lpstr>“Well, that’s the dumbest thing  I’ve ever heard.”</vt:lpstr>
      <vt:lpstr>“I don’t need another  test harness for my code.”</vt:lpstr>
      <vt:lpstr>(Ignore.)</vt:lpstr>
      <vt:lpstr>(Ignore.)</vt:lpstr>
      <vt:lpstr>At some point,  someone paid me to  write a course on unit testing. </vt:lpstr>
      <vt:lpstr>(cha-ching.)</vt:lpstr>
      <vt:lpstr>“You think about what you’re trying to build before you build it?”</vt:lpstr>
      <vt:lpstr>“Then you write an automated test that doesn’t even compile?!?!”</vt:lpstr>
      <vt:lpstr>Make the code pass, then you have a failing automated test.</vt:lpstr>
      <vt:lpstr>“Then you code until the test passes?”</vt:lpstr>
      <vt:lpstr>“Well, that’s just plain stupid.”</vt:lpstr>
      <vt:lpstr>(Have you noticed that I'm resistant to change and unsettled by new things?)</vt:lpstr>
      <vt:lpstr>Then I start to like it.</vt:lpstr>
      <vt:lpstr>My debugger time drops to near zero.</vt:lpstr>
      <vt:lpstr>IMHO,  time in the debugger is time I’m not writing features.</vt:lpstr>
      <vt:lpstr>Before unit testing,  long lists of defects.</vt:lpstr>
      <vt:lpstr>After unit testing,  practically no defects.</vt:lpstr>
      <vt:lpstr>I’m delivering much higher quality  code to my customers.</vt:lpstr>
      <vt:lpstr>Happier customers.</vt:lpstr>
      <vt:lpstr>They’re no longer telling  me my stuff is broken.</vt:lpstr>
      <vt:lpstr>Since then, I’m obsessed with  making sure my code is testable.  </vt:lpstr>
      <vt:lpstr>(…and now the real world comes crashing in like a dinosaur-killing meteorite out of the emptiness of space.)</vt:lpstr>
      <vt:lpstr>PowerPoint Presentation</vt:lpstr>
      <vt:lpstr>PowerPoint Presentation</vt:lpstr>
      <vt:lpstr>We don’t always get to write  our code from scratch.</vt:lpstr>
      <vt:lpstr>We sometimes have to build  on top of existing code.</vt:lpstr>
      <vt:lpstr>Existing.</vt:lpstr>
      <vt:lpstr>Awful.</vt:lpstr>
      <vt:lpstr>Just-this-side-of-barely-working.</vt:lpstr>
      <vt:lpstr>Code.</vt:lpstr>
      <vt:lpstr>Ever tried to add unit tests to  an existing application?</vt:lpstr>
      <vt:lpstr>Darned close to impossible.</vt:lpstr>
      <vt:lpstr>Why is it so hard to add tests?</vt:lpstr>
      <vt:lpstr>What makes it not testable?</vt:lpstr>
      <vt:lpstr>Design goals in a testable system</vt:lpstr>
      <vt:lpstr>Here’s a best practice…</vt:lpstr>
      <vt:lpstr>Design For Testability.</vt:lpstr>
      <vt:lpstr>Build your app so that it can be tested.</vt:lpstr>
      <vt:lpstr>“Sure, Ben.  That’s nice.   So.  Uhhh.  Yah. We didn’t do that. What’s next?”</vt:lpstr>
      <vt:lpstr>Design For Testability. Refactor For Testability.</vt:lpstr>
      <vt:lpstr>It’s called a unit test.</vt:lpstr>
      <vt:lpstr>“How am I supposed to test THAT?!”</vt:lpstr>
      <vt:lpstr>1. You have to break it apart.</vt:lpstr>
      <vt:lpstr>2. You’ve got to start somewhere.</vt:lpstr>
      <vt:lpstr>The Microsoft Fakes Framework</vt:lpstr>
      <vt:lpstr>Stubs vs. Shims</vt:lpstr>
      <vt:lpstr>Demo 1: Write the PersonDataAccess unit test Use shims to replace PersonDataAccess</vt:lpstr>
      <vt:lpstr>Techniques for going from 0 to hero</vt:lpstr>
      <vt:lpstr>Things to think about.</vt:lpstr>
      <vt:lpstr>How would you test this?</vt:lpstr>
      <vt:lpstr>What is Design For Testability?</vt:lpstr>
      <vt:lpstr>try  {    DoSomething(); } catch(SqlServerOutOfDiskSpaceException ex) {    SaveTheUniverseFromDestruction(); }</vt:lpstr>
      <vt:lpstr>Demo 2: Use Stubs to get code coverage on exceptions Use Stubs to save typing / pain</vt:lpstr>
      <vt:lpstr>Dependency Injection.</vt:lpstr>
      <vt:lpstr>What is Dependency Injection?</vt:lpstr>
      <vt:lpstr>PowerPoint Presentation</vt:lpstr>
      <vt:lpstr>Advertise Dependencies on Constructor</vt:lpstr>
      <vt:lpstr>Why does DI help with testability?</vt:lpstr>
      <vt:lpstr>Demo 3: Refactor Person Manager to use a Logger DI parameter Add verification to Logger calls with Stubs </vt:lpstr>
      <vt:lpstr>Avoid End-to-End Integration Tests</vt:lpstr>
      <vt:lpstr>Reminder:  Only test what you have to test.</vt:lpstr>
      <vt:lpstr>The Repository Pattern</vt:lpstr>
      <vt:lpstr>Demo 4:  Refactor Person Manager to use a Repository Convert tests to use in-memory fake database</vt:lpstr>
      <vt:lpstr>What’s some of the dullest code to write that’s the most error prone?</vt:lpstr>
      <vt:lpstr>Service data transfer objects  to/from Domain objects.</vt:lpstr>
      <vt:lpstr>ADO.NET objects  to/from Domain objects.</vt:lpstr>
      <vt:lpstr>This code probably sits in an object named *DataAccess, right?</vt:lpstr>
      <vt:lpstr>*DataAccess makes a call into the database and then converts the data  into Domain objects, right?</vt:lpstr>
      <vt:lpstr>PowerPoint Presentation</vt:lpstr>
      <vt:lpstr>1) It makes the database call 2) It converts the objects</vt:lpstr>
      <vt:lpstr>Adapter Pattern.</vt:lpstr>
      <vt:lpstr>Repository Pattern &amp;  Adapter Pattern.</vt:lpstr>
      <vt:lpstr>Demo 5: Refactor to Repository &amp; Adapter</vt:lpstr>
      <vt:lpstr>Summary</vt:lpstr>
      <vt:lpstr>Any last questions?</vt:lpstr>
      <vt:lpstr>Thank you.</vt:lpstr>
    </vt:vector>
  </TitlesOfParts>
  <Company>1105 Media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Sutton</dc:creator>
  <cp:lastModifiedBy>Benjamin Day</cp:lastModifiedBy>
  <cp:revision>144</cp:revision>
  <dcterms:created xsi:type="dcterms:W3CDTF">2012-12-07T00:48:42Z</dcterms:created>
  <dcterms:modified xsi:type="dcterms:W3CDTF">2016-03-15T16:03:13Z</dcterms:modified>
</cp:coreProperties>
</file>